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876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 u="heavy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 u="heavy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 u="heavy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6542" y="142630"/>
            <a:ext cx="11198915" cy="647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 u="heavy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45769" y="2880872"/>
            <a:ext cx="11300460" cy="3444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png"/><Relationship Id="rId5" Type="http://schemas.openxmlformats.org/officeDocument/2006/relationships/image" Target="../media/image4.jpeg"/><Relationship Id="rId10" Type="http://schemas.openxmlformats.org/officeDocument/2006/relationships/image" Target="../media/image11.png"/><Relationship Id="rId4" Type="http://schemas.openxmlformats.org/officeDocument/2006/relationships/image" Target="../media/image3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72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78.png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g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10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10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g"/><Relationship Id="rId5" Type="http://schemas.openxmlformats.org/officeDocument/2006/relationships/image" Target="../media/image105.jpg"/><Relationship Id="rId4" Type="http://schemas.openxmlformats.org/officeDocument/2006/relationships/image" Target="../media/image10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10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.jpeg"/><Relationship Id="rId10" Type="http://schemas.openxmlformats.org/officeDocument/2006/relationships/image" Target="../media/image17.jpeg"/><Relationship Id="rId4" Type="http://schemas.openxmlformats.org/officeDocument/2006/relationships/image" Target="../media/image3.jpeg"/><Relationship Id="rId9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g"/><Relationship Id="rId5" Type="http://schemas.openxmlformats.org/officeDocument/2006/relationships/image" Target="../media/image111.jpg"/><Relationship Id="rId4" Type="http://schemas.openxmlformats.org/officeDocument/2006/relationships/image" Target="../media/image11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g"/><Relationship Id="rId4" Type="http://schemas.openxmlformats.org/officeDocument/2006/relationships/image" Target="../media/image11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g"/><Relationship Id="rId5" Type="http://schemas.openxmlformats.org/officeDocument/2006/relationships/image" Target="../media/image117.jpg"/><Relationship Id="rId4" Type="http://schemas.openxmlformats.org/officeDocument/2006/relationships/image" Target="../media/image11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g"/><Relationship Id="rId4" Type="http://schemas.openxmlformats.org/officeDocument/2006/relationships/image" Target="../media/image11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g"/><Relationship Id="rId5" Type="http://schemas.openxmlformats.org/officeDocument/2006/relationships/image" Target="../media/image123.jpg"/><Relationship Id="rId4" Type="http://schemas.openxmlformats.org/officeDocument/2006/relationships/image" Target="../media/image12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12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rohit@rrgpe.com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jpe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39.jp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41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hyperlink" Target="https://www.ac-foundation.com/lrw-ccw-flood-mitigation" TargetMode="External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2.jpe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4.png"/><Relationship Id="rId7" Type="http://schemas.openxmlformats.org/officeDocument/2006/relationships/image" Target="../media/image147.jpe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eg"/><Relationship Id="rId5" Type="http://schemas.openxmlformats.org/officeDocument/2006/relationships/image" Target="../media/image137.png"/><Relationship Id="rId4" Type="http://schemas.openxmlformats.org/officeDocument/2006/relationships/image" Target="../media/image14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150.png"/><Relationship Id="rId7" Type="http://schemas.openxmlformats.org/officeDocument/2006/relationships/image" Target="../media/image152.jpe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nrslc.maps.arcgis.com/apps/dashboards/f1b5f8415dec4599874c5c06df73ad4b" TargetMode="External"/><Relationship Id="rId5" Type="http://schemas.openxmlformats.org/officeDocument/2006/relationships/image" Target="../media/image137.png"/><Relationship Id="rId4" Type="http://schemas.openxmlformats.org/officeDocument/2006/relationships/image" Target="../media/image1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55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4.jpe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7.png"/><Relationship Id="rId4" Type="http://schemas.openxmlformats.org/officeDocument/2006/relationships/image" Target="../media/image1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4.png"/><Relationship Id="rId7" Type="http://schemas.openxmlformats.org/officeDocument/2006/relationships/image" Target="../media/image166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jpeg"/><Relationship Id="rId5" Type="http://schemas.openxmlformats.org/officeDocument/2006/relationships/image" Target="../media/image161.png"/><Relationship Id="rId4" Type="http://schemas.openxmlformats.org/officeDocument/2006/relationships/image" Target="../media/image16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clgoldsmith@tamu.edu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173" y="152400"/>
            <a:ext cx="11772390" cy="6389281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3143" y="316318"/>
            <a:ext cx="11720195" cy="6389370"/>
          </a:xfrm>
          <a:custGeom>
            <a:avLst/>
            <a:gdLst/>
            <a:ahLst/>
            <a:cxnLst/>
            <a:rect l="l" t="t" r="r" b="b"/>
            <a:pathLst>
              <a:path w="11720195" h="6389370">
                <a:moveTo>
                  <a:pt x="0" y="0"/>
                </a:moveTo>
                <a:lnTo>
                  <a:pt x="11719928" y="0"/>
                </a:lnTo>
                <a:lnTo>
                  <a:pt x="11719928" y="6389281"/>
                </a:lnTo>
                <a:lnTo>
                  <a:pt x="0" y="6389281"/>
                </a:lnTo>
                <a:lnTo>
                  <a:pt x="0" y="0"/>
                </a:lnTo>
                <a:close/>
              </a:path>
            </a:pathLst>
          </a:custGeom>
          <a:ln w="47625">
            <a:solidFill>
              <a:srgbClr val="5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31505" y="6395634"/>
            <a:ext cx="700341" cy="426719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36008" y="6420198"/>
            <a:ext cx="2919983" cy="359721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363200" y="6256489"/>
            <a:ext cx="948347" cy="570391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5980" y="364464"/>
            <a:ext cx="11278819" cy="5994069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12140" y="5869357"/>
            <a:ext cx="3124835" cy="448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Nolan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Creek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Flood in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Belton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4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1913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Photo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courtesy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Bell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County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Museum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543800" y="4405376"/>
            <a:ext cx="2737279" cy="1824850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26323" y="527906"/>
            <a:ext cx="10894695" cy="1849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b="1" u="none" spc="-5" dirty="0">
                <a:latin typeface="Times New Roman"/>
                <a:cs typeface="Times New Roman"/>
              </a:rPr>
              <a:t>A multipurpose </a:t>
            </a:r>
            <a:r>
              <a:rPr b="1" u="none" dirty="0">
                <a:latin typeface="Times New Roman"/>
                <a:cs typeface="Times New Roman"/>
              </a:rPr>
              <a:t>toolset for </a:t>
            </a:r>
            <a:r>
              <a:rPr b="1" u="none" spc="-15" dirty="0">
                <a:latin typeface="Times New Roman"/>
                <a:cs typeface="Times New Roman"/>
              </a:rPr>
              <a:t>reducing </a:t>
            </a:r>
            <a:r>
              <a:rPr b="1" u="none" dirty="0">
                <a:latin typeface="Times New Roman"/>
                <a:cs typeface="Times New Roman"/>
              </a:rPr>
              <a:t>flood </a:t>
            </a:r>
            <a:r>
              <a:rPr b="1" u="none" spc="-5" dirty="0">
                <a:latin typeface="Times New Roman"/>
                <a:cs typeface="Times New Roman"/>
              </a:rPr>
              <a:t>risk</a:t>
            </a:r>
            <a:r>
              <a:rPr b="1" u="none" spc="-240" dirty="0">
                <a:latin typeface="Times New Roman"/>
                <a:cs typeface="Times New Roman"/>
              </a:rPr>
              <a:t> </a:t>
            </a:r>
            <a:r>
              <a:rPr b="1" u="none" spc="-5" dirty="0">
                <a:latin typeface="Times New Roman"/>
                <a:cs typeface="Times New Roman"/>
              </a:rPr>
              <a:t>and  understanding </a:t>
            </a:r>
            <a:r>
              <a:rPr b="1" u="none" spc="-20" dirty="0">
                <a:latin typeface="Times New Roman"/>
                <a:cs typeface="Times New Roman"/>
              </a:rPr>
              <a:t>future </a:t>
            </a:r>
            <a:r>
              <a:rPr b="1" u="none" spc="-5" dirty="0">
                <a:latin typeface="Times New Roman"/>
                <a:cs typeface="Times New Roman"/>
              </a:rPr>
              <a:t>water supplies </a:t>
            </a:r>
            <a:r>
              <a:rPr b="1" u="none" dirty="0">
                <a:latin typeface="Times New Roman"/>
                <a:cs typeface="Times New Roman"/>
              </a:rPr>
              <a:t>in</a:t>
            </a:r>
            <a:r>
              <a:rPr b="1" u="none" spc="25" dirty="0">
                <a:latin typeface="Times New Roman"/>
                <a:cs typeface="Times New Roman"/>
              </a:rPr>
              <a:t> </a:t>
            </a:r>
            <a:r>
              <a:rPr b="1" u="none" spc="-5" dirty="0">
                <a:latin typeface="Times New Roman"/>
                <a:cs typeface="Times New Roman"/>
              </a:rPr>
              <a:t>the</a:t>
            </a:r>
          </a:p>
          <a:p>
            <a:pPr algn="ctr">
              <a:lnSpc>
                <a:spcPct val="100000"/>
              </a:lnSpc>
            </a:pPr>
            <a:r>
              <a:rPr b="1" u="none" spc="-5" dirty="0">
                <a:latin typeface="Times New Roman"/>
                <a:cs typeface="Times New Roman"/>
              </a:rPr>
              <a:t>Leon River and Cowhouse </a:t>
            </a:r>
            <a:r>
              <a:rPr b="1" u="none" spc="-20" dirty="0">
                <a:latin typeface="Times New Roman"/>
                <a:cs typeface="Times New Roman"/>
              </a:rPr>
              <a:t>Creek</a:t>
            </a:r>
            <a:r>
              <a:rPr b="1" u="none" spc="-130" dirty="0">
                <a:latin typeface="Times New Roman"/>
                <a:cs typeface="Times New Roman"/>
              </a:rPr>
              <a:t> </a:t>
            </a:r>
            <a:r>
              <a:rPr b="1" u="none" spc="-25" dirty="0">
                <a:latin typeface="Times New Roman"/>
                <a:cs typeface="Times New Roman"/>
              </a:rPr>
              <a:t>Watersheds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14523" y="1277203"/>
            <a:ext cx="869861" cy="2285997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09752" y="1272440"/>
            <a:ext cx="879475" cy="2295525"/>
          </a:xfrm>
          <a:custGeom>
            <a:avLst/>
            <a:gdLst/>
            <a:ahLst/>
            <a:cxnLst/>
            <a:rect l="l" t="t" r="r" b="b"/>
            <a:pathLst>
              <a:path w="879475" h="2295525">
                <a:moveTo>
                  <a:pt x="149504" y="0"/>
                </a:moveTo>
                <a:lnTo>
                  <a:pt x="729894" y="0"/>
                </a:lnTo>
                <a:lnTo>
                  <a:pt x="759828" y="3022"/>
                </a:lnTo>
                <a:lnTo>
                  <a:pt x="813396" y="25552"/>
                </a:lnTo>
                <a:lnTo>
                  <a:pt x="853846" y="66001"/>
                </a:lnTo>
                <a:lnTo>
                  <a:pt x="876376" y="119570"/>
                </a:lnTo>
                <a:lnTo>
                  <a:pt x="879398" y="149504"/>
                </a:lnTo>
                <a:lnTo>
                  <a:pt x="879398" y="2146020"/>
                </a:lnTo>
                <a:lnTo>
                  <a:pt x="867651" y="2204072"/>
                </a:lnTo>
                <a:lnTo>
                  <a:pt x="835558" y="2251684"/>
                </a:lnTo>
                <a:lnTo>
                  <a:pt x="787946" y="2283777"/>
                </a:lnTo>
                <a:lnTo>
                  <a:pt x="729894" y="2295525"/>
                </a:lnTo>
                <a:lnTo>
                  <a:pt x="149504" y="2295525"/>
                </a:lnTo>
                <a:lnTo>
                  <a:pt x="91452" y="2283777"/>
                </a:lnTo>
                <a:lnTo>
                  <a:pt x="43840" y="2251684"/>
                </a:lnTo>
                <a:lnTo>
                  <a:pt x="11747" y="2204072"/>
                </a:lnTo>
                <a:lnTo>
                  <a:pt x="0" y="2146020"/>
                </a:lnTo>
                <a:lnTo>
                  <a:pt x="0" y="149504"/>
                </a:lnTo>
                <a:lnTo>
                  <a:pt x="11747" y="91452"/>
                </a:lnTo>
                <a:lnTo>
                  <a:pt x="43840" y="43840"/>
                </a:lnTo>
                <a:lnTo>
                  <a:pt x="91452" y="11747"/>
                </a:lnTo>
                <a:lnTo>
                  <a:pt x="149504" y="0"/>
                </a:lnTo>
                <a:close/>
              </a:path>
            </a:pathLst>
          </a:custGeom>
          <a:ln w="9525">
            <a:solidFill>
              <a:srgbClr val="203A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9925" y="1277202"/>
            <a:ext cx="767562" cy="2285998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5165" y="1272440"/>
            <a:ext cx="777240" cy="2295525"/>
          </a:xfrm>
          <a:custGeom>
            <a:avLst/>
            <a:gdLst/>
            <a:ahLst/>
            <a:cxnLst/>
            <a:rect l="l" t="t" r="r" b="b"/>
            <a:pathLst>
              <a:path w="777240" h="2295525">
                <a:moveTo>
                  <a:pt x="132448" y="0"/>
                </a:moveTo>
                <a:lnTo>
                  <a:pt x="644626" y="0"/>
                </a:lnTo>
                <a:lnTo>
                  <a:pt x="671118" y="2667"/>
                </a:lnTo>
                <a:lnTo>
                  <a:pt x="718591" y="22644"/>
                </a:lnTo>
                <a:lnTo>
                  <a:pt x="754430" y="58483"/>
                </a:lnTo>
                <a:lnTo>
                  <a:pt x="774407" y="105956"/>
                </a:lnTo>
                <a:lnTo>
                  <a:pt x="777074" y="132448"/>
                </a:lnTo>
                <a:lnTo>
                  <a:pt x="777074" y="2163076"/>
                </a:lnTo>
                <a:lnTo>
                  <a:pt x="766673" y="2214486"/>
                </a:lnTo>
                <a:lnTo>
                  <a:pt x="738225" y="2256675"/>
                </a:lnTo>
                <a:lnTo>
                  <a:pt x="696036" y="2285123"/>
                </a:lnTo>
                <a:lnTo>
                  <a:pt x="644626" y="2295525"/>
                </a:lnTo>
                <a:lnTo>
                  <a:pt x="132448" y="2295525"/>
                </a:lnTo>
                <a:lnTo>
                  <a:pt x="81038" y="2285123"/>
                </a:lnTo>
                <a:lnTo>
                  <a:pt x="38849" y="2256675"/>
                </a:lnTo>
                <a:lnTo>
                  <a:pt x="10401" y="2214486"/>
                </a:lnTo>
                <a:lnTo>
                  <a:pt x="0" y="2163076"/>
                </a:lnTo>
                <a:lnTo>
                  <a:pt x="0" y="132448"/>
                </a:lnTo>
                <a:lnTo>
                  <a:pt x="10401" y="81038"/>
                </a:lnTo>
                <a:lnTo>
                  <a:pt x="38849" y="38849"/>
                </a:lnTo>
                <a:lnTo>
                  <a:pt x="81038" y="10401"/>
                </a:lnTo>
                <a:lnTo>
                  <a:pt x="132448" y="0"/>
                </a:lnTo>
                <a:close/>
              </a:path>
            </a:pathLst>
          </a:custGeom>
          <a:ln w="9525">
            <a:solidFill>
              <a:srgbClr val="203A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61423" y="1277203"/>
            <a:ext cx="869884" cy="2285997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56662" y="1272440"/>
            <a:ext cx="879475" cy="2295525"/>
          </a:xfrm>
          <a:custGeom>
            <a:avLst/>
            <a:gdLst/>
            <a:ahLst/>
            <a:cxnLst/>
            <a:rect l="l" t="t" r="r" b="b"/>
            <a:pathLst>
              <a:path w="879475" h="2295525">
                <a:moveTo>
                  <a:pt x="149504" y="0"/>
                </a:moveTo>
                <a:lnTo>
                  <a:pt x="729894" y="0"/>
                </a:lnTo>
                <a:lnTo>
                  <a:pt x="759828" y="3022"/>
                </a:lnTo>
                <a:lnTo>
                  <a:pt x="813396" y="25552"/>
                </a:lnTo>
                <a:lnTo>
                  <a:pt x="853846" y="66001"/>
                </a:lnTo>
                <a:lnTo>
                  <a:pt x="876376" y="119570"/>
                </a:lnTo>
                <a:lnTo>
                  <a:pt x="879398" y="149504"/>
                </a:lnTo>
                <a:lnTo>
                  <a:pt x="879398" y="2146020"/>
                </a:lnTo>
                <a:lnTo>
                  <a:pt x="867651" y="2204072"/>
                </a:lnTo>
                <a:lnTo>
                  <a:pt x="835558" y="2251684"/>
                </a:lnTo>
                <a:lnTo>
                  <a:pt x="787946" y="2283777"/>
                </a:lnTo>
                <a:lnTo>
                  <a:pt x="729894" y="2295525"/>
                </a:lnTo>
                <a:lnTo>
                  <a:pt x="149504" y="2295525"/>
                </a:lnTo>
                <a:lnTo>
                  <a:pt x="91452" y="2283777"/>
                </a:lnTo>
                <a:lnTo>
                  <a:pt x="43840" y="2251684"/>
                </a:lnTo>
                <a:lnTo>
                  <a:pt x="11747" y="2204072"/>
                </a:lnTo>
                <a:lnTo>
                  <a:pt x="0" y="2146020"/>
                </a:lnTo>
                <a:lnTo>
                  <a:pt x="0" y="149504"/>
                </a:lnTo>
                <a:lnTo>
                  <a:pt x="11747" y="91452"/>
                </a:lnTo>
                <a:lnTo>
                  <a:pt x="43840" y="43840"/>
                </a:lnTo>
                <a:lnTo>
                  <a:pt x="91452" y="11747"/>
                </a:lnTo>
                <a:lnTo>
                  <a:pt x="149504" y="0"/>
                </a:lnTo>
                <a:close/>
              </a:path>
            </a:pathLst>
          </a:custGeom>
          <a:ln w="9525">
            <a:solidFill>
              <a:srgbClr val="203A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77301" y="1860144"/>
            <a:ext cx="1043854" cy="1439061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72542" y="1855382"/>
            <a:ext cx="1053465" cy="1449070"/>
          </a:xfrm>
          <a:custGeom>
            <a:avLst/>
            <a:gdLst/>
            <a:ahLst/>
            <a:cxnLst/>
            <a:rect l="l" t="t" r="r" b="b"/>
            <a:pathLst>
              <a:path w="1053465" h="1449070">
                <a:moveTo>
                  <a:pt x="178498" y="0"/>
                </a:moveTo>
                <a:lnTo>
                  <a:pt x="874877" y="0"/>
                </a:lnTo>
                <a:lnTo>
                  <a:pt x="910653" y="3606"/>
                </a:lnTo>
                <a:lnTo>
                  <a:pt x="974585" y="30505"/>
                </a:lnTo>
                <a:lnTo>
                  <a:pt x="1022858" y="78790"/>
                </a:lnTo>
                <a:lnTo>
                  <a:pt x="1049769" y="142722"/>
                </a:lnTo>
                <a:lnTo>
                  <a:pt x="1053376" y="178498"/>
                </a:lnTo>
                <a:lnTo>
                  <a:pt x="1053376" y="1270076"/>
                </a:lnTo>
                <a:lnTo>
                  <a:pt x="1039342" y="1339418"/>
                </a:lnTo>
                <a:lnTo>
                  <a:pt x="1001039" y="1396238"/>
                </a:lnTo>
                <a:lnTo>
                  <a:pt x="944206" y="1434553"/>
                </a:lnTo>
                <a:lnTo>
                  <a:pt x="874877" y="1448574"/>
                </a:lnTo>
                <a:lnTo>
                  <a:pt x="178498" y="1448574"/>
                </a:lnTo>
                <a:lnTo>
                  <a:pt x="109156" y="1434553"/>
                </a:lnTo>
                <a:lnTo>
                  <a:pt x="52336" y="1396238"/>
                </a:lnTo>
                <a:lnTo>
                  <a:pt x="14020" y="1339418"/>
                </a:lnTo>
                <a:lnTo>
                  <a:pt x="0" y="1270076"/>
                </a:lnTo>
                <a:lnTo>
                  <a:pt x="0" y="178498"/>
                </a:lnTo>
                <a:lnTo>
                  <a:pt x="14020" y="109156"/>
                </a:lnTo>
                <a:lnTo>
                  <a:pt x="52336" y="52336"/>
                </a:lnTo>
                <a:lnTo>
                  <a:pt x="109156" y="14020"/>
                </a:lnTo>
                <a:lnTo>
                  <a:pt x="178498" y="0"/>
                </a:lnTo>
                <a:close/>
              </a:path>
            </a:pathLst>
          </a:custGeom>
          <a:ln w="9525">
            <a:solidFill>
              <a:srgbClr val="203A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11721" y="708430"/>
            <a:ext cx="5109210" cy="3206115"/>
          </a:xfrm>
          <a:custGeom>
            <a:avLst/>
            <a:gdLst/>
            <a:ahLst/>
            <a:cxnLst/>
            <a:rect l="l" t="t" r="r" b="b"/>
            <a:pathLst>
              <a:path w="5109210" h="3206115">
                <a:moveTo>
                  <a:pt x="11821" y="30871"/>
                </a:moveTo>
                <a:lnTo>
                  <a:pt x="50584" y="23862"/>
                </a:lnTo>
                <a:lnTo>
                  <a:pt x="94472" y="21971"/>
                </a:lnTo>
                <a:lnTo>
                  <a:pt x="142302" y="23960"/>
                </a:lnTo>
                <a:lnTo>
                  <a:pt x="192892" y="28590"/>
                </a:lnTo>
                <a:lnTo>
                  <a:pt x="245062" y="34622"/>
                </a:lnTo>
                <a:lnTo>
                  <a:pt x="297628" y="40817"/>
                </a:lnTo>
                <a:lnTo>
                  <a:pt x="349408" y="45936"/>
                </a:lnTo>
                <a:lnTo>
                  <a:pt x="399222" y="48740"/>
                </a:lnTo>
                <a:lnTo>
                  <a:pt x="445886" y="47990"/>
                </a:lnTo>
                <a:lnTo>
                  <a:pt x="488220" y="42447"/>
                </a:lnTo>
                <a:lnTo>
                  <a:pt x="525040" y="30871"/>
                </a:lnTo>
                <a:lnTo>
                  <a:pt x="555548" y="21792"/>
                </a:lnTo>
                <a:lnTo>
                  <a:pt x="593373" y="17559"/>
                </a:lnTo>
                <a:lnTo>
                  <a:pt x="637340" y="17308"/>
                </a:lnTo>
                <a:lnTo>
                  <a:pt x="686275" y="20179"/>
                </a:lnTo>
                <a:lnTo>
                  <a:pt x="739005" y="25309"/>
                </a:lnTo>
                <a:lnTo>
                  <a:pt x="794354" y="31835"/>
                </a:lnTo>
                <a:lnTo>
                  <a:pt x="851149" y="38896"/>
                </a:lnTo>
                <a:lnTo>
                  <a:pt x="908215" y="45630"/>
                </a:lnTo>
                <a:lnTo>
                  <a:pt x="964378" y="51174"/>
                </a:lnTo>
                <a:lnTo>
                  <a:pt x="1018464" y="54666"/>
                </a:lnTo>
                <a:lnTo>
                  <a:pt x="1069298" y="55243"/>
                </a:lnTo>
                <a:lnTo>
                  <a:pt x="1115705" y="52045"/>
                </a:lnTo>
                <a:lnTo>
                  <a:pt x="1156513" y="44209"/>
                </a:lnTo>
                <a:lnTo>
                  <a:pt x="1190546" y="30871"/>
                </a:lnTo>
                <a:lnTo>
                  <a:pt x="1232498" y="12706"/>
                </a:lnTo>
                <a:lnTo>
                  <a:pt x="1273996" y="2964"/>
                </a:lnTo>
                <a:lnTo>
                  <a:pt x="1315567" y="0"/>
                </a:lnTo>
                <a:lnTo>
                  <a:pt x="1357740" y="2168"/>
                </a:lnTo>
                <a:lnTo>
                  <a:pt x="1401043" y="7826"/>
                </a:lnTo>
                <a:lnTo>
                  <a:pt x="1446005" y="15327"/>
                </a:lnTo>
                <a:lnTo>
                  <a:pt x="1493154" y="23026"/>
                </a:lnTo>
                <a:lnTo>
                  <a:pt x="1543018" y="29280"/>
                </a:lnTo>
                <a:lnTo>
                  <a:pt x="1596125" y="32444"/>
                </a:lnTo>
                <a:lnTo>
                  <a:pt x="1653004" y="30871"/>
                </a:lnTo>
                <a:lnTo>
                  <a:pt x="1700708" y="28317"/>
                </a:lnTo>
                <a:lnTo>
                  <a:pt x="1746161" y="27816"/>
                </a:lnTo>
                <a:lnTo>
                  <a:pt x="1790228" y="28893"/>
                </a:lnTo>
                <a:lnTo>
                  <a:pt x="1833780" y="31069"/>
                </a:lnTo>
                <a:lnTo>
                  <a:pt x="1877682" y="33869"/>
                </a:lnTo>
                <a:lnTo>
                  <a:pt x="1922804" y="36815"/>
                </a:lnTo>
                <a:lnTo>
                  <a:pt x="1970013" y="39431"/>
                </a:lnTo>
                <a:lnTo>
                  <a:pt x="2020177" y="41240"/>
                </a:lnTo>
                <a:lnTo>
                  <a:pt x="2074165" y="41766"/>
                </a:lnTo>
                <a:lnTo>
                  <a:pt x="2132844" y="40530"/>
                </a:lnTo>
                <a:lnTo>
                  <a:pt x="2197082" y="37058"/>
                </a:lnTo>
                <a:lnTo>
                  <a:pt x="2267747" y="30871"/>
                </a:lnTo>
                <a:lnTo>
                  <a:pt x="2335308" y="24655"/>
                </a:lnTo>
                <a:lnTo>
                  <a:pt x="2391113" y="21103"/>
                </a:lnTo>
                <a:lnTo>
                  <a:pt x="2437334" y="19756"/>
                </a:lnTo>
                <a:lnTo>
                  <a:pt x="2476149" y="20153"/>
                </a:lnTo>
                <a:lnTo>
                  <a:pt x="2509730" y="21833"/>
                </a:lnTo>
                <a:lnTo>
                  <a:pt x="2540254" y="24337"/>
                </a:lnTo>
                <a:lnTo>
                  <a:pt x="2569895" y="27204"/>
                </a:lnTo>
                <a:lnTo>
                  <a:pt x="2600827" y="29974"/>
                </a:lnTo>
                <a:lnTo>
                  <a:pt x="2635225" y="32186"/>
                </a:lnTo>
                <a:lnTo>
                  <a:pt x="2675265" y="33380"/>
                </a:lnTo>
                <a:lnTo>
                  <a:pt x="2723120" y="33095"/>
                </a:lnTo>
                <a:lnTo>
                  <a:pt x="2780967" y="30871"/>
                </a:lnTo>
                <a:lnTo>
                  <a:pt x="2842961" y="28268"/>
                </a:lnTo>
                <a:lnTo>
                  <a:pt x="2902009" y="26981"/>
                </a:lnTo>
                <a:lnTo>
                  <a:pt x="2958407" y="26758"/>
                </a:lnTo>
                <a:lnTo>
                  <a:pt x="3012452" y="27346"/>
                </a:lnTo>
                <a:lnTo>
                  <a:pt x="3064441" y="28492"/>
                </a:lnTo>
                <a:lnTo>
                  <a:pt x="3114670" y="29943"/>
                </a:lnTo>
                <a:lnTo>
                  <a:pt x="3163437" y="31445"/>
                </a:lnTo>
                <a:lnTo>
                  <a:pt x="3211037" y="32745"/>
                </a:lnTo>
                <a:lnTo>
                  <a:pt x="3257767" y="33591"/>
                </a:lnTo>
                <a:lnTo>
                  <a:pt x="3303925" y="33730"/>
                </a:lnTo>
                <a:lnTo>
                  <a:pt x="3349807" y="32907"/>
                </a:lnTo>
                <a:lnTo>
                  <a:pt x="3395710" y="30871"/>
                </a:lnTo>
                <a:lnTo>
                  <a:pt x="3452000" y="28954"/>
                </a:lnTo>
                <a:lnTo>
                  <a:pt x="3509796" y="29291"/>
                </a:lnTo>
                <a:lnTo>
                  <a:pt x="3568120" y="31197"/>
                </a:lnTo>
                <a:lnTo>
                  <a:pt x="3625992" y="33986"/>
                </a:lnTo>
                <a:lnTo>
                  <a:pt x="3682433" y="36972"/>
                </a:lnTo>
                <a:lnTo>
                  <a:pt x="3736466" y="39470"/>
                </a:lnTo>
                <a:lnTo>
                  <a:pt x="3787111" y="40795"/>
                </a:lnTo>
                <a:lnTo>
                  <a:pt x="3833389" y="40260"/>
                </a:lnTo>
                <a:lnTo>
                  <a:pt x="3874321" y="37181"/>
                </a:lnTo>
                <a:lnTo>
                  <a:pt x="3908930" y="30871"/>
                </a:lnTo>
                <a:lnTo>
                  <a:pt x="3938076" y="25285"/>
                </a:lnTo>
                <a:lnTo>
                  <a:pt x="3973245" y="21883"/>
                </a:lnTo>
                <a:lnTo>
                  <a:pt x="4013835" y="20313"/>
                </a:lnTo>
                <a:lnTo>
                  <a:pt x="4059243" y="20226"/>
                </a:lnTo>
                <a:lnTo>
                  <a:pt x="4108867" y="21271"/>
                </a:lnTo>
                <a:lnTo>
                  <a:pt x="4162104" y="23099"/>
                </a:lnTo>
                <a:lnTo>
                  <a:pt x="4218353" y="25358"/>
                </a:lnTo>
                <a:lnTo>
                  <a:pt x="4277010" y="27699"/>
                </a:lnTo>
                <a:lnTo>
                  <a:pt x="4337473" y="29771"/>
                </a:lnTo>
                <a:lnTo>
                  <a:pt x="4399139" y="31224"/>
                </a:lnTo>
                <a:lnTo>
                  <a:pt x="4461407" y="31708"/>
                </a:lnTo>
                <a:lnTo>
                  <a:pt x="4523673" y="30871"/>
                </a:lnTo>
                <a:lnTo>
                  <a:pt x="4586907" y="30142"/>
                </a:lnTo>
                <a:lnTo>
                  <a:pt x="4642390" y="31126"/>
                </a:lnTo>
                <a:lnTo>
                  <a:pt x="4691910" y="33300"/>
                </a:lnTo>
                <a:lnTo>
                  <a:pt x="4737251" y="36142"/>
                </a:lnTo>
                <a:lnTo>
                  <a:pt x="4780200" y="39130"/>
                </a:lnTo>
                <a:lnTo>
                  <a:pt x="4822542" y="41741"/>
                </a:lnTo>
                <a:lnTo>
                  <a:pt x="4866063" y="43454"/>
                </a:lnTo>
                <a:lnTo>
                  <a:pt x="4912549" y="43746"/>
                </a:lnTo>
                <a:lnTo>
                  <a:pt x="4963786" y="42094"/>
                </a:lnTo>
                <a:lnTo>
                  <a:pt x="5021559" y="37977"/>
                </a:lnTo>
                <a:lnTo>
                  <a:pt x="5087655" y="30871"/>
                </a:lnTo>
                <a:lnTo>
                  <a:pt x="5089788" y="90153"/>
                </a:lnTo>
                <a:lnTo>
                  <a:pt x="5088664" y="144000"/>
                </a:lnTo>
                <a:lnTo>
                  <a:pt x="5085144" y="193481"/>
                </a:lnTo>
                <a:lnTo>
                  <a:pt x="5080089" y="239670"/>
                </a:lnTo>
                <a:lnTo>
                  <a:pt x="5074359" y="283637"/>
                </a:lnTo>
                <a:lnTo>
                  <a:pt x="5068815" y="326454"/>
                </a:lnTo>
                <a:lnTo>
                  <a:pt x="5064317" y="369192"/>
                </a:lnTo>
                <a:lnTo>
                  <a:pt x="5061727" y="412923"/>
                </a:lnTo>
                <a:lnTo>
                  <a:pt x="5061905" y="458718"/>
                </a:lnTo>
                <a:lnTo>
                  <a:pt x="5065712" y="507648"/>
                </a:lnTo>
                <a:lnTo>
                  <a:pt x="5074009" y="560784"/>
                </a:lnTo>
                <a:lnTo>
                  <a:pt x="5087655" y="619199"/>
                </a:lnTo>
                <a:lnTo>
                  <a:pt x="5099893" y="672592"/>
                </a:lnTo>
                <a:lnTo>
                  <a:pt x="5106588" y="720197"/>
                </a:lnTo>
                <a:lnTo>
                  <a:pt x="5108695" y="763223"/>
                </a:lnTo>
                <a:lnTo>
                  <a:pt x="5107170" y="802879"/>
                </a:lnTo>
                <a:lnTo>
                  <a:pt x="5102968" y="840373"/>
                </a:lnTo>
                <a:lnTo>
                  <a:pt x="5097045" y="876913"/>
                </a:lnTo>
                <a:lnTo>
                  <a:pt x="5090356" y="913708"/>
                </a:lnTo>
                <a:lnTo>
                  <a:pt x="5083858" y="951968"/>
                </a:lnTo>
                <a:lnTo>
                  <a:pt x="5078505" y="992900"/>
                </a:lnTo>
                <a:lnTo>
                  <a:pt x="5075252" y="1037713"/>
                </a:lnTo>
                <a:lnTo>
                  <a:pt x="5075056" y="1087616"/>
                </a:lnTo>
                <a:lnTo>
                  <a:pt x="5078872" y="1143818"/>
                </a:lnTo>
                <a:lnTo>
                  <a:pt x="5087655" y="1207526"/>
                </a:lnTo>
                <a:lnTo>
                  <a:pt x="5099203" y="1289558"/>
                </a:lnTo>
                <a:lnTo>
                  <a:pt x="5104623" y="1360231"/>
                </a:lnTo>
                <a:lnTo>
                  <a:pt x="5105250" y="1421083"/>
                </a:lnTo>
                <a:lnTo>
                  <a:pt x="5102421" y="1473653"/>
                </a:lnTo>
                <a:lnTo>
                  <a:pt x="5097471" y="1519480"/>
                </a:lnTo>
                <a:lnTo>
                  <a:pt x="5091735" y="1560101"/>
                </a:lnTo>
                <a:lnTo>
                  <a:pt x="5086550" y="1597055"/>
                </a:lnTo>
                <a:lnTo>
                  <a:pt x="5083251" y="1631881"/>
                </a:lnTo>
                <a:lnTo>
                  <a:pt x="5083174" y="1666117"/>
                </a:lnTo>
                <a:lnTo>
                  <a:pt x="5087655" y="1701302"/>
                </a:lnTo>
                <a:lnTo>
                  <a:pt x="5091726" y="1733281"/>
                </a:lnTo>
                <a:lnTo>
                  <a:pt x="5092458" y="1768835"/>
                </a:lnTo>
                <a:lnTo>
                  <a:pt x="5090630" y="1807821"/>
                </a:lnTo>
                <a:lnTo>
                  <a:pt x="5087023" y="1850098"/>
                </a:lnTo>
                <a:lnTo>
                  <a:pt x="5082415" y="1895522"/>
                </a:lnTo>
                <a:lnTo>
                  <a:pt x="5077587" y="1943950"/>
                </a:lnTo>
                <a:lnTo>
                  <a:pt x="5073318" y="1995241"/>
                </a:lnTo>
                <a:lnTo>
                  <a:pt x="5070389" y="2049250"/>
                </a:lnTo>
                <a:lnTo>
                  <a:pt x="5069578" y="2105837"/>
                </a:lnTo>
                <a:lnTo>
                  <a:pt x="5071665" y="2164857"/>
                </a:lnTo>
                <a:lnTo>
                  <a:pt x="5077431" y="2226169"/>
                </a:lnTo>
                <a:lnTo>
                  <a:pt x="5087655" y="2289630"/>
                </a:lnTo>
                <a:lnTo>
                  <a:pt x="5094220" y="2330180"/>
                </a:lnTo>
                <a:lnTo>
                  <a:pt x="5098092" y="2370482"/>
                </a:lnTo>
                <a:lnTo>
                  <a:pt x="5099618" y="2410705"/>
                </a:lnTo>
                <a:lnTo>
                  <a:pt x="5099143" y="2451021"/>
                </a:lnTo>
                <a:lnTo>
                  <a:pt x="5097015" y="2491600"/>
                </a:lnTo>
                <a:lnTo>
                  <a:pt x="5093580" y="2532611"/>
                </a:lnTo>
                <a:lnTo>
                  <a:pt x="5089185" y="2574226"/>
                </a:lnTo>
                <a:lnTo>
                  <a:pt x="5084175" y="2616614"/>
                </a:lnTo>
                <a:lnTo>
                  <a:pt x="5078898" y="2659946"/>
                </a:lnTo>
                <a:lnTo>
                  <a:pt x="5073701" y="2704391"/>
                </a:lnTo>
                <a:lnTo>
                  <a:pt x="5068928" y="2750121"/>
                </a:lnTo>
                <a:lnTo>
                  <a:pt x="5064928" y="2797306"/>
                </a:lnTo>
                <a:lnTo>
                  <a:pt x="5062047" y="2846115"/>
                </a:lnTo>
                <a:lnTo>
                  <a:pt x="5060631" y="2896720"/>
                </a:lnTo>
                <a:lnTo>
                  <a:pt x="5061026" y="2949290"/>
                </a:lnTo>
                <a:lnTo>
                  <a:pt x="5063580" y="3003996"/>
                </a:lnTo>
                <a:lnTo>
                  <a:pt x="5068638" y="3061008"/>
                </a:lnTo>
                <a:lnTo>
                  <a:pt x="5076548" y="3120496"/>
                </a:lnTo>
                <a:lnTo>
                  <a:pt x="5087655" y="3182630"/>
                </a:lnTo>
                <a:lnTo>
                  <a:pt x="5036981" y="3184789"/>
                </a:lnTo>
                <a:lnTo>
                  <a:pt x="4989300" y="3185341"/>
                </a:lnTo>
                <a:lnTo>
                  <a:pt x="4943574" y="3184678"/>
                </a:lnTo>
                <a:lnTo>
                  <a:pt x="4898766" y="3183191"/>
                </a:lnTo>
                <a:lnTo>
                  <a:pt x="4853838" y="3181272"/>
                </a:lnTo>
                <a:lnTo>
                  <a:pt x="4807754" y="3179313"/>
                </a:lnTo>
                <a:lnTo>
                  <a:pt x="4759475" y="3177706"/>
                </a:lnTo>
                <a:lnTo>
                  <a:pt x="4707965" y="3176842"/>
                </a:lnTo>
                <a:lnTo>
                  <a:pt x="4652186" y="3177114"/>
                </a:lnTo>
                <a:lnTo>
                  <a:pt x="4591102" y="3178913"/>
                </a:lnTo>
                <a:lnTo>
                  <a:pt x="4523673" y="3182630"/>
                </a:lnTo>
                <a:lnTo>
                  <a:pt x="4465215" y="3185873"/>
                </a:lnTo>
                <a:lnTo>
                  <a:pt x="4409609" y="3187632"/>
                </a:lnTo>
                <a:lnTo>
                  <a:pt x="4356408" y="3188163"/>
                </a:lnTo>
                <a:lnTo>
                  <a:pt x="4305163" y="3187725"/>
                </a:lnTo>
                <a:lnTo>
                  <a:pt x="4255428" y="3186575"/>
                </a:lnTo>
                <a:lnTo>
                  <a:pt x="4206755" y="3184971"/>
                </a:lnTo>
                <a:lnTo>
                  <a:pt x="4158696" y="3183169"/>
                </a:lnTo>
                <a:lnTo>
                  <a:pt x="4110803" y="3181427"/>
                </a:lnTo>
                <a:lnTo>
                  <a:pt x="4062629" y="3180003"/>
                </a:lnTo>
                <a:lnTo>
                  <a:pt x="4013727" y="3179153"/>
                </a:lnTo>
                <a:lnTo>
                  <a:pt x="3963647" y="3179137"/>
                </a:lnTo>
                <a:lnTo>
                  <a:pt x="3911944" y="3180210"/>
                </a:lnTo>
                <a:lnTo>
                  <a:pt x="3858168" y="3182630"/>
                </a:lnTo>
                <a:lnTo>
                  <a:pt x="3803292" y="3184243"/>
                </a:lnTo>
                <a:lnTo>
                  <a:pt x="3748756" y="3183156"/>
                </a:lnTo>
                <a:lnTo>
                  <a:pt x="3694810" y="3180033"/>
                </a:lnTo>
                <a:lnTo>
                  <a:pt x="3641708" y="3175537"/>
                </a:lnTo>
                <a:lnTo>
                  <a:pt x="3589702" y="3170330"/>
                </a:lnTo>
                <a:lnTo>
                  <a:pt x="3539045" y="3165076"/>
                </a:lnTo>
                <a:lnTo>
                  <a:pt x="3489989" y="3160436"/>
                </a:lnTo>
                <a:lnTo>
                  <a:pt x="3442787" y="3157074"/>
                </a:lnTo>
                <a:lnTo>
                  <a:pt x="3397692" y="3155653"/>
                </a:lnTo>
                <a:lnTo>
                  <a:pt x="3354955" y="3156835"/>
                </a:lnTo>
                <a:lnTo>
                  <a:pt x="3314830" y="3161284"/>
                </a:lnTo>
                <a:lnTo>
                  <a:pt x="3277569" y="3169661"/>
                </a:lnTo>
                <a:lnTo>
                  <a:pt x="3243425" y="3182630"/>
                </a:lnTo>
                <a:lnTo>
                  <a:pt x="3197751" y="3199248"/>
                </a:lnTo>
                <a:lnTo>
                  <a:pt x="3154048" y="3205996"/>
                </a:lnTo>
                <a:lnTo>
                  <a:pt x="3111464" y="3205324"/>
                </a:lnTo>
                <a:lnTo>
                  <a:pt x="3069146" y="3199681"/>
                </a:lnTo>
                <a:lnTo>
                  <a:pt x="3026243" y="3191516"/>
                </a:lnTo>
                <a:lnTo>
                  <a:pt x="2981901" y="3183279"/>
                </a:lnTo>
                <a:lnTo>
                  <a:pt x="2935270" y="3177420"/>
                </a:lnTo>
                <a:lnTo>
                  <a:pt x="2885497" y="3176387"/>
                </a:lnTo>
                <a:lnTo>
                  <a:pt x="2831729" y="3182630"/>
                </a:lnTo>
                <a:lnTo>
                  <a:pt x="2778617" y="3190215"/>
                </a:lnTo>
                <a:lnTo>
                  <a:pt x="2730484" y="3192535"/>
                </a:lnTo>
                <a:lnTo>
                  <a:pt x="2685986" y="3191035"/>
                </a:lnTo>
                <a:lnTo>
                  <a:pt x="2643778" y="3187157"/>
                </a:lnTo>
                <a:lnTo>
                  <a:pt x="2602515" y="3182346"/>
                </a:lnTo>
                <a:lnTo>
                  <a:pt x="2560852" y="3178044"/>
                </a:lnTo>
                <a:lnTo>
                  <a:pt x="2517445" y="3175695"/>
                </a:lnTo>
                <a:lnTo>
                  <a:pt x="2470949" y="3176743"/>
                </a:lnTo>
                <a:lnTo>
                  <a:pt x="2420020" y="3182630"/>
                </a:lnTo>
                <a:lnTo>
                  <a:pt x="2370232" y="3188534"/>
                </a:lnTo>
                <a:lnTo>
                  <a:pt x="2326587" y="3189621"/>
                </a:lnTo>
                <a:lnTo>
                  <a:pt x="2286887" y="3187324"/>
                </a:lnTo>
                <a:lnTo>
                  <a:pt x="2248931" y="3183074"/>
                </a:lnTo>
                <a:lnTo>
                  <a:pt x="2210520" y="3178302"/>
                </a:lnTo>
                <a:lnTo>
                  <a:pt x="2169452" y="3174440"/>
                </a:lnTo>
                <a:lnTo>
                  <a:pt x="2123528" y="3172920"/>
                </a:lnTo>
                <a:lnTo>
                  <a:pt x="2070548" y="3175173"/>
                </a:lnTo>
                <a:lnTo>
                  <a:pt x="2008311" y="3182630"/>
                </a:lnTo>
                <a:lnTo>
                  <a:pt x="1950773" y="3189431"/>
                </a:lnTo>
                <a:lnTo>
                  <a:pt x="1899010" y="3191630"/>
                </a:lnTo>
                <a:lnTo>
                  <a:pt x="1851797" y="3190388"/>
                </a:lnTo>
                <a:lnTo>
                  <a:pt x="1807910" y="3186862"/>
                </a:lnTo>
                <a:lnTo>
                  <a:pt x="1766124" y="3182211"/>
                </a:lnTo>
                <a:lnTo>
                  <a:pt x="1725215" y="3177594"/>
                </a:lnTo>
                <a:lnTo>
                  <a:pt x="1683958" y="3174169"/>
                </a:lnTo>
                <a:lnTo>
                  <a:pt x="1641129" y="3173094"/>
                </a:lnTo>
                <a:lnTo>
                  <a:pt x="1595502" y="3175528"/>
                </a:lnTo>
                <a:lnTo>
                  <a:pt x="1545854" y="3182630"/>
                </a:lnTo>
                <a:lnTo>
                  <a:pt x="1500169" y="3189070"/>
                </a:lnTo>
                <a:lnTo>
                  <a:pt x="1457152" y="3191195"/>
                </a:lnTo>
                <a:lnTo>
                  <a:pt x="1415850" y="3190016"/>
                </a:lnTo>
                <a:lnTo>
                  <a:pt x="1375307" y="3186539"/>
                </a:lnTo>
                <a:lnTo>
                  <a:pt x="1334571" y="3181775"/>
                </a:lnTo>
                <a:lnTo>
                  <a:pt x="1292685" y="3176732"/>
                </a:lnTo>
                <a:lnTo>
                  <a:pt x="1248696" y="3172418"/>
                </a:lnTo>
                <a:lnTo>
                  <a:pt x="1201650" y="3169842"/>
                </a:lnTo>
                <a:lnTo>
                  <a:pt x="1150591" y="3170013"/>
                </a:lnTo>
                <a:lnTo>
                  <a:pt x="1094567" y="3173939"/>
                </a:lnTo>
                <a:lnTo>
                  <a:pt x="1032621" y="3182630"/>
                </a:lnTo>
                <a:lnTo>
                  <a:pt x="965192" y="3192566"/>
                </a:lnTo>
                <a:lnTo>
                  <a:pt x="905379" y="3197876"/>
                </a:lnTo>
                <a:lnTo>
                  <a:pt x="851668" y="3199468"/>
                </a:lnTo>
                <a:lnTo>
                  <a:pt x="802546" y="3198248"/>
                </a:lnTo>
                <a:lnTo>
                  <a:pt x="756499" y="3195122"/>
                </a:lnTo>
                <a:lnTo>
                  <a:pt x="712013" y="3190997"/>
                </a:lnTo>
                <a:lnTo>
                  <a:pt x="667574" y="3186779"/>
                </a:lnTo>
                <a:lnTo>
                  <a:pt x="621669" y="3183374"/>
                </a:lnTo>
                <a:lnTo>
                  <a:pt x="572782" y="3181689"/>
                </a:lnTo>
                <a:lnTo>
                  <a:pt x="519402" y="3182630"/>
                </a:lnTo>
                <a:lnTo>
                  <a:pt x="462968" y="3184501"/>
                </a:lnTo>
                <a:lnTo>
                  <a:pt x="406304" y="3185183"/>
                </a:lnTo>
                <a:lnTo>
                  <a:pt x="349970" y="3184968"/>
                </a:lnTo>
                <a:lnTo>
                  <a:pt x="294525" y="3184145"/>
                </a:lnTo>
                <a:lnTo>
                  <a:pt x="240527" y="3183002"/>
                </a:lnTo>
                <a:lnTo>
                  <a:pt x="188536" y="3181829"/>
                </a:lnTo>
                <a:lnTo>
                  <a:pt x="139111" y="3180917"/>
                </a:lnTo>
                <a:lnTo>
                  <a:pt x="92810" y="3180553"/>
                </a:lnTo>
                <a:lnTo>
                  <a:pt x="50194" y="3181028"/>
                </a:lnTo>
                <a:lnTo>
                  <a:pt x="11821" y="3182630"/>
                </a:lnTo>
                <a:lnTo>
                  <a:pt x="7259" y="3137762"/>
                </a:lnTo>
                <a:lnTo>
                  <a:pt x="4763" y="3088886"/>
                </a:lnTo>
                <a:lnTo>
                  <a:pt x="3962" y="3036976"/>
                </a:lnTo>
                <a:lnTo>
                  <a:pt x="4486" y="2983009"/>
                </a:lnTo>
                <a:lnTo>
                  <a:pt x="5962" y="2927961"/>
                </a:lnTo>
                <a:lnTo>
                  <a:pt x="8020" y="2872808"/>
                </a:lnTo>
                <a:lnTo>
                  <a:pt x="10290" y="2818524"/>
                </a:lnTo>
                <a:lnTo>
                  <a:pt x="12399" y="2766085"/>
                </a:lnTo>
                <a:lnTo>
                  <a:pt x="13978" y="2716469"/>
                </a:lnTo>
                <a:lnTo>
                  <a:pt x="14655" y="2670649"/>
                </a:lnTo>
                <a:lnTo>
                  <a:pt x="14060" y="2629602"/>
                </a:lnTo>
                <a:lnTo>
                  <a:pt x="11821" y="2594303"/>
                </a:lnTo>
                <a:lnTo>
                  <a:pt x="9712" y="2559396"/>
                </a:lnTo>
                <a:lnTo>
                  <a:pt x="9460" y="2519376"/>
                </a:lnTo>
                <a:lnTo>
                  <a:pt x="10622" y="2475007"/>
                </a:lnTo>
                <a:lnTo>
                  <a:pt x="12758" y="2427053"/>
                </a:lnTo>
                <a:lnTo>
                  <a:pt x="15424" y="2376277"/>
                </a:lnTo>
                <a:lnTo>
                  <a:pt x="18179" y="2323442"/>
                </a:lnTo>
                <a:lnTo>
                  <a:pt x="20580" y="2269313"/>
                </a:lnTo>
                <a:lnTo>
                  <a:pt x="22187" y="2214653"/>
                </a:lnTo>
                <a:lnTo>
                  <a:pt x="22556" y="2160225"/>
                </a:lnTo>
                <a:lnTo>
                  <a:pt x="21246" y="2106794"/>
                </a:lnTo>
                <a:lnTo>
                  <a:pt x="17815" y="2055123"/>
                </a:lnTo>
                <a:lnTo>
                  <a:pt x="11821" y="2005975"/>
                </a:lnTo>
                <a:lnTo>
                  <a:pt x="5436" y="1949101"/>
                </a:lnTo>
                <a:lnTo>
                  <a:pt x="3373" y="1893012"/>
                </a:lnTo>
                <a:lnTo>
                  <a:pt x="4542" y="1838038"/>
                </a:lnTo>
                <a:lnTo>
                  <a:pt x="7856" y="1784511"/>
                </a:lnTo>
                <a:lnTo>
                  <a:pt x="12225" y="1732760"/>
                </a:lnTo>
                <a:lnTo>
                  <a:pt x="16563" y="1683115"/>
                </a:lnTo>
                <a:lnTo>
                  <a:pt x="19779" y="1635907"/>
                </a:lnTo>
                <a:lnTo>
                  <a:pt x="20787" y="1591464"/>
                </a:lnTo>
                <a:lnTo>
                  <a:pt x="18497" y="1550119"/>
                </a:lnTo>
                <a:lnTo>
                  <a:pt x="11821" y="1512199"/>
                </a:lnTo>
                <a:lnTo>
                  <a:pt x="5306" y="1472541"/>
                </a:lnTo>
                <a:lnTo>
                  <a:pt x="3429" y="1426752"/>
                </a:lnTo>
                <a:lnTo>
                  <a:pt x="4993" y="1376320"/>
                </a:lnTo>
                <a:lnTo>
                  <a:pt x="8801" y="1322736"/>
                </a:lnTo>
                <a:lnTo>
                  <a:pt x="13659" y="1267488"/>
                </a:lnTo>
                <a:lnTo>
                  <a:pt x="18370" y="1212066"/>
                </a:lnTo>
                <a:lnTo>
                  <a:pt x="21737" y="1157959"/>
                </a:lnTo>
                <a:lnTo>
                  <a:pt x="22565" y="1106657"/>
                </a:lnTo>
                <a:lnTo>
                  <a:pt x="19659" y="1059649"/>
                </a:lnTo>
                <a:lnTo>
                  <a:pt x="11821" y="1018423"/>
                </a:lnTo>
                <a:lnTo>
                  <a:pt x="7155" y="995623"/>
                </a:lnTo>
                <a:lnTo>
                  <a:pt x="3772" y="965554"/>
                </a:lnTo>
                <a:lnTo>
                  <a:pt x="1539" y="928963"/>
                </a:lnTo>
                <a:lnTo>
                  <a:pt x="326" y="886594"/>
                </a:lnTo>
                <a:lnTo>
                  <a:pt x="0" y="839192"/>
                </a:lnTo>
                <a:lnTo>
                  <a:pt x="428" y="787503"/>
                </a:lnTo>
                <a:lnTo>
                  <a:pt x="1480" y="732271"/>
                </a:lnTo>
                <a:lnTo>
                  <a:pt x="3022" y="674241"/>
                </a:lnTo>
                <a:lnTo>
                  <a:pt x="4924" y="614159"/>
                </a:lnTo>
                <a:lnTo>
                  <a:pt x="7053" y="552770"/>
                </a:lnTo>
                <a:lnTo>
                  <a:pt x="9278" y="490818"/>
                </a:lnTo>
                <a:lnTo>
                  <a:pt x="11466" y="429049"/>
                </a:lnTo>
                <a:lnTo>
                  <a:pt x="13485" y="368207"/>
                </a:lnTo>
                <a:lnTo>
                  <a:pt x="15204" y="309038"/>
                </a:lnTo>
                <a:lnTo>
                  <a:pt x="16491" y="252287"/>
                </a:lnTo>
                <a:lnTo>
                  <a:pt x="17213" y="198698"/>
                </a:lnTo>
                <a:lnTo>
                  <a:pt x="17239" y="149017"/>
                </a:lnTo>
                <a:lnTo>
                  <a:pt x="16437" y="103989"/>
                </a:lnTo>
                <a:lnTo>
                  <a:pt x="14675" y="64359"/>
                </a:lnTo>
                <a:lnTo>
                  <a:pt x="11821" y="30871"/>
                </a:lnTo>
                <a:close/>
              </a:path>
            </a:pathLst>
          </a:custGeom>
          <a:ln w="12700">
            <a:solidFill>
              <a:srgbClr val="341A52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716276" y="2363482"/>
            <a:ext cx="234315" cy="798195"/>
          </a:xfrm>
          <a:custGeom>
            <a:avLst/>
            <a:gdLst/>
            <a:ahLst/>
            <a:cxnLst/>
            <a:rect l="l" t="t" r="r" b="b"/>
            <a:pathLst>
              <a:path w="234315" h="798194">
                <a:moveTo>
                  <a:pt x="116967" y="0"/>
                </a:moveTo>
                <a:lnTo>
                  <a:pt x="0" y="0"/>
                </a:lnTo>
                <a:lnTo>
                  <a:pt x="116967" y="398830"/>
                </a:lnTo>
                <a:lnTo>
                  <a:pt x="0" y="797674"/>
                </a:lnTo>
                <a:lnTo>
                  <a:pt x="116967" y="797674"/>
                </a:lnTo>
                <a:lnTo>
                  <a:pt x="233934" y="398830"/>
                </a:lnTo>
                <a:lnTo>
                  <a:pt x="116967" y="0"/>
                </a:lnTo>
                <a:close/>
              </a:path>
            </a:pathLst>
          </a:custGeom>
          <a:solidFill>
            <a:srgbClr val="844A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716276" y="2363482"/>
            <a:ext cx="234315" cy="798195"/>
          </a:xfrm>
          <a:custGeom>
            <a:avLst/>
            <a:gdLst/>
            <a:ahLst/>
            <a:cxnLst/>
            <a:rect l="l" t="t" r="r" b="b"/>
            <a:pathLst>
              <a:path w="234315" h="798194">
                <a:moveTo>
                  <a:pt x="0" y="0"/>
                </a:moveTo>
                <a:lnTo>
                  <a:pt x="116967" y="0"/>
                </a:lnTo>
                <a:lnTo>
                  <a:pt x="233934" y="398830"/>
                </a:lnTo>
                <a:lnTo>
                  <a:pt x="116967" y="797674"/>
                </a:lnTo>
                <a:lnTo>
                  <a:pt x="0" y="797674"/>
                </a:lnTo>
                <a:lnTo>
                  <a:pt x="116967" y="39883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341A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262948" y="2225436"/>
            <a:ext cx="2119033" cy="955456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258186" y="2220671"/>
            <a:ext cx="2129155" cy="965200"/>
          </a:xfrm>
          <a:custGeom>
            <a:avLst/>
            <a:gdLst/>
            <a:ahLst/>
            <a:cxnLst/>
            <a:rect l="l" t="t" r="r" b="b"/>
            <a:pathLst>
              <a:path w="2129154" h="965200">
                <a:moveTo>
                  <a:pt x="0" y="0"/>
                </a:moveTo>
                <a:lnTo>
                  <a:pt x="2128558" y="0"/>
                </a:lnTo>
                <a:lnTo>
                  <a:pt x="2128558" y="964996"/>
                </a:lnTo>
                <a:lnTo>
                  <a:pt x="0" y="964996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203A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430734" y="2225437"/>
            <a:ext cx="894992" cy="1073768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425968" y="2220674"/>
            <a:ext cx="904875" cy="1083310"/>
          </a:xfrm>
          <a:custGeom>
            <a:avLst/>
            <a:gdLst/>
            <a:ahLst/>
            <a:cxnLst/>
            <a:rect l="l" t="t" r="r" b="b"/>
            <a:pathLst>
              <a:path w="904875" h="1083310">
                <a:moveTo>
                  <a:pt x="153695" y="0"/>
                </a:moveTo>
                <a:lnTo>
                  <a:pt x="750823" y="0"/>
                </a:lnTo>
                <a:lnTo>
                  <a:pt x="781608" y="3098"/>
                </a:lnTo>
                <a:lnTo>
                  <a:pt x="836663" y="26276"/>
                </a:lnTo>
                <a:lnTo>
                  <a:pt x="878243" y="67856"/>
                </a:lnTo>
                <a:lnTo>
                  <a:pt x="901420" y="122910"/>
                </a:lnTo>
                <a:lnTo>
                  <a:pt x="904519" y="153695"/>
                </a:lnTo>
                <a:lnTo>
                  <a:pt x="904519" y="929589"/>
                </a:lnTo>
                <a:lnTo>
                  <a:pt x="892441" y="989279"/>
                </a:lnTo>
                <a:lnTo>
                  <a:pt x="859447" y="1038212"/>
                </a:lnTo>
                <a:lnTo>
                  <a:pt x="810513" y="1071206"/>
                </a:lnTo>
                <a:lnTo>
                  <a:pt x="750823" y="1083284"/>
                </a:lnTo>
                <a:lnTo>
                  <a:pt x="153695" y="1083284"/>
                </a:lnTo>
                <a:lnTo>
                  <a:pt x="94018" y="1071206"/>
                </a:lnTo>
                <a:lnTo>
                  <a:pt x="45072" y="1038212"/>
                </a:lnTo>
                <a:lnTo>
                  <a:pt x="12077" y="989279"/>
                </a:lnTo>
                <a:lnTo>
                  <a:pt x="0" y="929589"/>
                </a:lnTo>
                <a:lnTo>
                  <a:pt x="0" y="153695"/>
                </a:lnTo>
                <a:lnTo>
                  <a:pt x="12077" y="94005"/>
                </a:lnTo>
                <a:lnTo>
                  <a:pt x="45072" y="45072"/>
                </a:lnTo>
                <a:lnTo>
                  <a:pt x="94018" y="12077"/>
                </a:lnTo>
                <a:lnTo>
                  <a:pt x="153695" y="0"/>
                </a:lnTo>
                <a:close/>
              </a:path>
            </a:pathLst>
          </a:custGeom>
          <a:ln w="9525">
            <a:solidFill>
              <a:srgbClr val="203A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10616" y="398716"/>
            <a:ext cx="1583816" cy="671423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02282" y="4334101"/>
            <a:ext cx="5014595" cy="1756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dirty="0">
                <a:latin typeface="Century Gothic"/>
                <a:cs typeface="Century Gothic"/>
              </a:rPr>
              <a:t>Federally </a:t>
            </a:r>
            <a:r>
              <a:rPr sz="2400" b="1" spc="-5" dirty="0">
                <a:latin typeface="Century Gothic"/>
                <a:cs typeface="Century Gothic"/>
              </a:rPr>
              <a:t>approved</a:t>
            </a:r>
            <a:r>
              <a:rPr sz="2400" b="1" spc="-75" dirty="0">
                <a:latin typeface="Century Gothic"/>
                <a:cs typeface="Century Gothic"/>
              </a:rPr>
              <a:t> </a:t>
            </a:r>
            <a:r>
              <a:rPr sz="2400" b="1" spc="-5" dirty="0">
                <a:latin typeface="Century Gothic"/>
                <a:cs typeface="Century Gothic"/>
              </a:rPr>
              <a:t>datasets</a:t>
            </a:r>
            <a:endParaRPr sz="2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170"/>
              </a:spcBef>
            </a:pPr>
            <a:r>
              <a:rPr sz="1800" b="1" spc="-5" dirty="0">
                <a:latin typeface="Century Gothic"/>
                <a:cs typeface="Century Gothic"/>
              </a:rPr>
              <a:t>Landcover- </a:t>
            </a:r>
            <a:r>
              <a:rPr sz="1800" dirty="0">
                <a:latin typeface="Century Gothic"/>
                <a:cs typeface="Century Gothic"/>
              </a:rPr>
              <a:t>USDA-NASS </a:t>
            </a:r>
            <a:r>
              <a:rPr sz="1800" spc="-5" dirty="0">
                <a:latin typeface="Century Gothic"/>
                <a:cs typeface="Century Gothic"/>
              </a:rPr>
              <a:t>Cropland Data</a:t>
            </a:r>
            <a:r>
              <a:rPr sz="1800" spc="-5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Layer</a:t>
            </a:r>
            <a:endParaRPr sz="18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latin typeface="Century Gothic"/>
                <a:cs typeface="Century Gothic"/>
              </a:rPr>
              <a:t>Soils- </a:t>
            </a:r>
            <a:r>
              <a:rPr sz="1800" spc="-5" dirty="0">
                <a:latin typeface="Century Gothic"/>
                <a:cs typeface="Century Gothic"/>
              </a:rPr>
              <a:t>USDA-NRCS</a:t>
            </a:r>
            <a:r>
              <a:rPr sz="1800" spc="-50" dirty="0">
                <a:latin typeface="Century Gothic"/>
                <a:cs typeface="Century Gothic"/>
              </a:rPr>
              <a:t> </a:t>
            </a:r>
            <a:r>
              <a:rPr sz="1800" spc="-5" dirty="0">
                <a:latin typeface="Century Gothic"/>
                <a:cs typeface="Century Gothic"/>
              </a:rPr>
              <a:t>SSURGO/STATSGO</a:t>
            </a:r>
            <a:endParaRPr sz="18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latin typeface="Century Gothic"/>
                <a:cs typeface="Century Gothic"/>
              </a:rPr>
              <a:t>Topography- </a:t>
            </a:r>
            <a:r>
              <a:rPr sz="1800" spc="-5" dirty="0">
                <a:latin typeface="Century Gothic"/>
                <a:cs typeface="Century Gothic"/>
              </a:rPr>
              <a:t>SRTM</a:t>
            </a:r>
            <a:r>
              <a:rPr sz="1800" spc="-55" dirty="0">
                <a:latin typeface="Century Gothic"/>
                <a:cs typeface="Century Gothic"/>
              </a:rPr>
              <a:t> </a:t>
            </a:r>
            <a:r>
              <a:rPr sz="1800" spc="-5" dirty="0">
                <a:latin typeface="Century Gothic"/>
                <a:cs typeface="Century Gothic"/>
              </a:rPr>
              <a:t>DEM</a:t>
            </a:r>
            <a:endParaRPr sz="18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latin typeface="Century Gothic"/>
                <a:cs typeface="Century Gothic"/>
              </a:rPr>
              <a:t>Stream </a:t>
            </a:r>
            <a:r>
              <a:rPr sz="1800" b="1" spc="-5" dirty="0">
                <a:latin typeface="Century Gothic"/>
                <a:cs typeface="Century Gothic"/>
              </a:rPr>
              <a:t>networks- </a:t>
            </a:r>
            <a:r>
              <a:rPr sz="1800" spc="-5" dirty="0">
                <a:latin typeface="Century Gothic"/>
                <a:cs typeface="Century Gothic"/>
              </a:rPr>
              <a:t>EPA NHDplus</a:t>
            </a:r>
            <a:r>
              <a:rPr sz="1800" spc="-85" dirty="0">
                <a:latin typeface="Century Gothic"/>
                <a:cs typeface="Century Gothic"/>
              </a:rPr>
              <a:t> </a:t>
            </a:r>
            <a:r>
              <a:rPr sz="1800" spc="-15" dirty="0">
                <a:latin typeface="Century Gothic"/>
                <a:cs typeface="Century Gothic"/>
              </a:rPr>
              <a:t>2.0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6254544" y="766950"/>
            <a:ext cx="3199130" cy="274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u="none" dirty="0">
                <a:latin typeface="Century Gothic"/>
                <a:cs typeface="Century Gothic"/>
              </a:rPr>
              <a:t>Weather information</a:t>
            </a:r>
            <a:r>
              <a:rPr sz="1800" b="1" u="none" spc="-150" dirty="0">
                <a:latin typeface="Century Gothic"/>
                <a:cs typeface="Century Gothic"/>
              </a:rPr>
              <a:t> </a:t>
            </a:r>
            <a:r>
              <a:rPr sz="1800" b="1" u="none" dirty="0">
                <a:latin typeface="Century Gothic"/>
                <a:cs typeface="Century Gothic"/>
              </a:rPr>
              <a:t>(Hourly)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254544" y="1041270"/>
            <a:ext cx="4573905" cy="548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latin typeface="Century Gothic"/>
                <a:cs typeface="Century Gothic"/>
              </a:rPr>
              <a:t>Historical- </a:t>
            </a:r>
            <a:r>
              <a:rPr sz="1800" dirty="0">
                <a:latin typeface="Century Gothic"/>
                <a:cs typeface="Century Gothic"/>
              </a:rPr>
              <a:t>NOAA MRMS </a:t>
            </a:r>
            <a:r>
              <a:rPr sz="1800" spc="-5" dirty="0">
                <a:latin typeface="Century Gothic"/>
                <a:cs typeface="Century Gothic"/>
              </a:rPr>
              <a:t>Data</a:t>
            </a:r>
            <a:r>
              <a:rPr sz="1800" spc="-105" dirty="0">
                <a:latin typeface="Century Gothic"/>
                <a:cs typeface="Century Gothic"/>
              </a:rPr>
              <a:t> </a:t>
            </a:r>
            <a:r>
              <a:rPr sz="1800" spc="-5" dirty="0">
                <a:latin typeface="Century Gothic"/>
                <a:cs typeface="Century Gothic"/>
              </a:rPr>
              <a:t>(2014-2025)</a:t>
            </a:r>
            <a:endParaRPr sz="18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latin typeface="Century Gothic"/>
                <a:cs typeface="Century Gothic"/>
              </a:rPr>
              <a:t>Forecasts- </a:t>
            </a:r>
            <a:r>
              <a:rPr sz="1800" spc="-5" dirty="0">
                <a:latin typeface="Century Gothic"/>
                <a:cs typeface="Century Gothic"/>
              </a:rPr>
              <a:t>National </a:t>
            </a:r>
            <a:r>
              <a:rPr sz="1800" spc="-10" dirty="0">
                <a:latin typeface="Century Gothic"/>
                <a:cs typeface="Century Gothic"/>
              </a:rPr>
              <a:t>Weather</a:t>
            </a:r>
            <a:r>
              <a:rPr sz="1800" spc="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Services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674205" y="3663927"/>
            <a:ext cx="4122008" cy="3046201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796221" y="5315673"/>
            <a:ext cx="2213099" cy="1350856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3193" y="1038956"/>
            <a:ext cx="918131" cy="228599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38437" y="1034194"/>
            <a:ext cx="927735" cy="2295525"/>
          </a:xfrm>
          <a:custGeom>
            <a:avLst/>
            <a:gdLst/>
            <a:ahLst/>
            <a:cxnLst/>
            <a:rect l="l" t="t" r="r" b="b"/>
            <a:pathLst>
              <a:path w="927735" h="2295525">
                <a:moveTo>
                  <a:pt x="157543" y="0"/>
                </a:moveTo>
                <a:lnTo>
                  <a:pt x="770102" y="0"/>
                </a:lnTo>
                <a:lnTo>
                  <a:pt x="801649" y="3175"/>
                </a:lnTo>
                <a:lnTo>
                  <a:pt x="858088" y="26936"/>
                </a:lnTo>
                <a:lnTo>
                  <a:pt x="900709" y="69557"/>
                </a:lnTo>
                <a:lnTo>
                  <a:pt x="924471" y="125996"/>
                </a:lnTo>
                <a:lnTo>
                  <a:pt x="927646" y="157543"/>
                </a:lnTo>
                <a:lnTo>
                  <a:pt x="927646" y="2137981"/>
                </a:lnTo>
                <a:lnTo>
                  <a:pt x="915263" y="2199157"/>
                </a:lnTo>
                <a:lnTo>
                  <a:pt x="881443" y="2249322"/>
                </a:lnTo>
                <a:lnTo>
                  <a:pt x="831278" y="2283142"/>
                </a:lnTo>
                <a:lnTo>
                  <a:pt x="770102" y="2295525"/>
                </a:lnTo>
                <a:lnTo>
                  <a:pt x="157543" y="2295525"/>
                </a:lnTo>
                <a:lnTo>
                  <a:pt x="96354" y="2283142"/>
                </a:lnTo>
                <a:lnTo>
                  <a:pt x="46189" y="2249322"/>
                </a:lnTo>
                <a:lnTo>
                  <a:pt x="12369" y="2199157"/>
                </a:lnTo>
                <a:lnTo>
                  <a:pt x="0" y="2137981"/>
                </a:lnTo>
                <a:lnTo>
                  <a:pt x="0" y="157543"/>
                </a:lnTo>
                <a:lnTo>
                  <a:pt x="12369" y="96367"/>
                </a:lnTo>
                <a:lnTo>
                  <a:pt x="46189" y="46202"/>
                </a:lnTo>
                <a:lnTo>
                  <a:pt x="96354" y="12382"/>
                </a:lnTo>
                <a:lnTo>
                  <a:pt x="157543" y="0"/>
                </a:lnTo>
                <a:close/>
              </a:path>
            </a:pathLst>
          </a:custGeom>
          <a:ln w="9525">
            <a:solidFill>
              <a:srgbClr val="203A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09768" y="1038956"/>
            <a:ext cx="918126" cy="2285992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05013" y="1034194"/>
            <a:ext cx="927735" cy="2295525"/>
          </a:xfrm>
          <a:custGeom>
            <a:avLst/>
            <a:gdLst/>
            <a:ahLst/>
            <a:cxnLst/>
            <a:rect l="l" t="t" r="r" b="b"/>
            <a:pathLst>
              <a:path w="927735" h="2295525">
                <a:moveTo>
                  <a:pt x="157543" y="0"/>
                </a:moveTo>
                <a:lnTo>
                  <a:pt x="770102" y="0"/>
                </a:lnTo>
                <a:lnTo>
                  <a:pt x="801649" y="3175"/>
                </a:lnTo>
                <a:lnTo>
                  <a:pt x="858088" y="26936"/>
                </a:lnTo>
                <a:lnTo>
                  <a:pt x="900709" y="69557"/>
                </a:lnTo>
                <a:lnTo>
                  <a:pt x="924471" y="125996"/>
                </a:lnTo>
                <a:lnTo>
                  <a:pt x="927646" y="157543"/>
                </a:lnTo>
                <a:lnTo>
                  <a:pt x="927646" y="2137981"/>
                </a:lnTo>
                <a:lnTo>
                  <a:pt x="915263" y="2199157"/>
                </a:lnTo>
                <a:lnTo>
                  <a:pt x="881443" y="2249322"/>
                </a:lnTo>
                <a:lnTo>
                  <a:pt x="831278" y="2283142"/>
                </a:lnTo>
                <a:lnTo>
                  <a:pt x="770102" y="2295525"/>
                </a:lnTo>
                <a:lnTo>
                  <a:pt x="157543" y="2295525"/>
                </a:lnTo>
                <a:lnTo>
                  <a:pt x="96354" y="2283142"/>
                </a:lnTo>
                <a:lnTo>
                  <a:pt x="46189" y="2249322"/>
                </a:lnTo>
                <a:lnTo>
                  <a:pt x="12369" y="2199157"/>
                </a:lnTo>
                <a:lnTo>
                  <a:pt x="0" y="2137981"/>
                </a:lnTo>
                <a:lnTo>
                  <a:pt x="0" y="157543"/>
                </a:lnTo>
                <a:lnTo>
                  <a:pt x="12369" y="96367"/>
                </a:lnTo>
                <a:lnTo>
                  <a:pt x="46189" y="46202"/>
                </a:lnTo>
                <a:lnTo>
                  <a:pt x="96354" y="12382"/>
                </a:lnTo>
                <a:lnTo>
                  <a:pt x="157543" y="0"/>
                </a:lnTo>
                <a:close/>
              </a:path>
            </a:pathLst>
          </a:custGeom>
          <a:ln w="9525">
            <a:solidFill>
              <a:srgbClr val="203A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1638" y="620204"/>
            <a:ext cx="3296285" cy="2832100"/>
          </a:xfrm>
          <a:custGeom>
            <a:avLst/>
            <a:gdLst/>
            <a:ahLst/>
            <a:cxnLst/>
            <a:rect l="l" t="t" r="r" b="b"/>
            <a:pathLst>
              <a:path w="3296285" h="2832100">
                <a:moveTo>
                  <a:pt x="13509" y="19479"/>
                </a:moveTo>
                <a:lnTo>
                  <a:pt x="60295" y="14801"/>
                </a:lnTo>
                <a:lnTo>
                  <a:pt x="110037" y="13314"/>
                </a:lnTo>
                <a:lnTo>
                  <a:pt x="161995" y="14212"/>
                </a:lnTo>
                <a:lnTo>
                  <a:pt x="215427" y="16686"/>
                </a:lnTo>
                <a:lnTo>
                  <a:pt x="269595" y="19931"/>
                </a:lnTo>
                <a:lnTo>
                  <a:pt x="323758" y="23140"/>
                </a:lnTo>
                <a:lnTo>
                  <a:pt x="377175" y="25506"/>
                </a:lnTo>
                <a:lnTo>
                  <a:pt x="429106" y="26222"/>
                </a:lnTo>
                <a:lnTo>
                  <a:pt x="478810" y="24482"/>
                </a:lnTo>
                <a:lnTo>
                  <a:pt x="525548" y="19479"/>
                </a:lnTo>
                <a:lnTo>
                  <a:pt x="564404" y="15206"/>
                </a:lnTo>
                <a:lnTo>
                  <a:pt x="605871" y="13532"/>
                </a:lnTo>
                <a:lnTo>
                  <a:pt x="649820" y="13908"/>
                </a:lnTo>
                <a:lnTo>
                  <a:pt x="696122" y="15790"/>
                </a:lnTo>
                <a:lnTo>
                  <a:pt x="744646" y="18631"/>
                </a:lnTo>
                <a:lnTo>
                  <a:pt x="795263" y="21884"/>
                </a:lnTo>
                <a:lnTo>
                  <a:pt x="847843" y="25003"/>
                </a:lnTo>
                <a:lnTo>
                  <a:pt x="902255" y="27443"/>
                </a:lnTo>
                <a:lnTo>
                  <a:pt x="958372" y="28657"/>
                </a:lnTo>
                <a:lnTo>
                  <a:pt x="1016062" y="28098"/>
                </a:lnTo>
                <a:lnTo>
                  <a:pt x="1075196" y="25221"/>
                </a:lnTo>
                <a:lnTo>
                  <a:pt x="1135643" y="19479"/>
                </a:lnTo>
                <a:lnTo>
                  <a:pt x="1197206" y="14047"/>
                </a:lnTo>
                <a:lnTo>
                  <a:pt x="1249851" y="13057"/>
                </a:lnTo>
                <a:lnTo>
                  <a:pt x="1295351" y="15390"/>
                </a:lnTo>
                <a:lnTo>
                  <a:pt x="1335481" y="19928"/>
                </a:lnTo>
                <a:lnTo>
                  <a:pt x="1406724" y="31145"/>
                </a:lnTo>
                <a:lnTo>
                  <a:pt x="1441383" y="35587"/>
                </a:lnTo>
                <a:lnTo>
                  <a:pt x="1477766" y="37759"/>
                </a:lnTo>
                <a:lnTo>
                  <a:pt x="1517646" y="36544"/>
                </a:lnTo>
                <a:lnTo>
                  <a:pt x="1562797" y="30824"/>
                </a:lnTo>
                <a:lnTo>
                  <a:pt x="1614992" y="19479"/>
                </a:lnTo>
                <a:lnTo>
                  <a:pt x="1665959" y="8694"/>
                </a:lnTo>
                <a:lnTo>
                  <a:pt x="1715752" y="2460"/>
                </a:lnTo>
                <a:lnTo>
                  <a:pt x="1764567" y="0"/>
                </a:lnTo>
                <a:lnTo>
                  <a:pt x="1812603" y="536"/>
                </a:lnTo>
                <a:lnTo>
                  <a:pt x="1860054" y="3292"/>
                </a:lnTo>
                <a:lnTo>
                  <a:pt x="1907119" y="7492"/>
                </a:lnTo>
                <a:lnTo>
                  <a:pt x="1953994" y="12357"/>
                </a:lnTo>
                <a:lnTo>
                  <a:pt x="2000875" y="17111"/>
                </a:lnTo>
                <a:lnTo>
                  <a:pt x="2047959" y="20977"/>
                </a:lnTo>
                <a:lnTo>
                  <a:pt x="2095443" y="23178"/>
                </a:lnTo>
                <a:lnTo>
                  <a:pt x="2143524" y="22938"/>
                </a:lnTo>
                <a:lnTo>
                  <a:pt x="2192398" y="19479"/>
                </a:lnTo>
                <a:lnTo>
                  <a:pt x="2250262" y="14617"/>
                </a:lnTo>
                <a:lnTo>
                  <a:pt x="2305682" y="12421"/>
                </a:lnTo>
                <a:lnTo>
                  <a:pt x="2359019" y="12296"/>
                </a:lnTo>
                <a:lnTo>
                  <a:pt x="2410635" y="13649"/>
                </a:lnTo>
                <a:lnTo>
                  <a:pt x="2460892" y="15883"/>
                </a:lnTo>
                <a:lnTo>
                  <a:pt x="2510151" y="18405"/>
                </a:lnTo>
                <a:lnTo>
                  <a:pt x="2558774" y="20620"/>
                </a:lnTo>
                <a:lnTo>
                  <a:pt x="2607124" y="21934"/>
                </a:lnTo>
                <a:lnTo>
                  <a:pt x="2655562" y="21752"/>
                </a:lnTo>
                <a:lnTo>
                  <a:pt x="2704449" y="19479"/>
                </a:lnTo>
                <a:lnTo>
                  <a:pt x="2749054" y="17085"/>
                </a:lnTo>
                <a:lnTo>
                  <a:pt x="2793701" y="16093"/>
                </a:lnTo>
                <a:lnTo>
                  <a:pt x="2838903" y="16195"/>
                </a:lnTo>
                <a:lnTo>
                  <a:pt x="2885171" y="17083"/>
                </a:lnTo>
                <a:lnTo>
                  <a:pt x="2933016" y="18450"/>
                </a:lnTo>
                <a:lnTo>
                  <a:pt x="2982950" y="19988"/>
                </a:lnTo>
                <a:lnTo>
                  <a:pt x="3035485" y="21390"/>
                </a:lnTo>
                <a:lnTo>
                  <a:pt x="3091131" y="22347"/>
                </a:lnTo>
                <a:lnTo>
                  <a:pt x="3150400" y="22553"/>
                </a:lnTo>
                <a:lnTo>
                  <a:pt x="3213804" y="21699"/>
                </a:lnTo>
                <a:lnTo>
                  <a:pt x="3281854" y="19479"/>
                </a:lnTo>
                <a:lnTo>
                  <a:pt x="3287615" y="66695"/>
                </a:lnTo>
                <a:lnTo>
                  <a:pt x="3289907" y="116169"/>
                </a:lnTo>
                <a:lnTo>
                  <a:pt x="3289503" y="167212"/>
                </a:lnTo>
                <a:lnTo>
                  <a:pt x="3287175" y="219135"/>
                </a:lnTo>
                <a:lnTo>
                  <a:pt x="3283695" y="271251"/>
                </a:lnTo>
                <a:lnTo>
                  <a:pt x="3279835" y="322871"/>
                </a:lnTo>
                <a:lnTo>
                  <a:pt x="3276367" y="373307"/>
                </a:lnTo>
                <a:lnTo>
                  <a:pt x="3274062" y="421872"/>
                </a:lnTo>
                <a:lnTo>
                  <a:pt x="3273694" y="467875"/>
                </a:lnTo>
                <a:lnTo>
                  <a:pt x="3276034" y="510631"/>
                </a:lnTo>
                <a:lnTo>
                  <a:pt x="3281854" y="549450"/>
                </a:lnTo>
                <a:lnTo>
                  <a:pt x="3288326" y="591678"/>
                </a:lnTo>
                <a:lnTo>
                  <a:pt x="3291112" y="637257"/>
                </a:lnTo>
                <a:lnTo>
                  <a:pt x="3291055" y="685362"/>
                </a:lnTo>
                <a:lnTo>
                  <a:pt x="3288998" y="735168"/>
                </a:lnTo>
                <a:lnTo>
                  <a:pt x="3285784" y="785854"/>
                </a:lnTo>
                <a:lnTo>
                  <a:pt x="3282255" y="836594"/>
                </a:lnTo>
                <a:lnTo>
                  <a:pt x="3279255" y="886566"/>
                </a:lnTo>
                <a:lnTo>
                  <a:pt x="3277626" y="934945"/>
                </a:lnTo>
                <a:lnTo>
                  <a:pt x="3278212" y="980907"/>
                </a:lnTo>
                <a:lnTo>
                  <a:pt x="3281854" y="1023630"/>
                </a:lnTo>
                <a:lnTo>
                  <a:pt x="3284825" y="1061958"/>
                </a:lnTo>
                <a:lnTo>
                  <a:pt x="3284437" y="1102714"/>
                </a:lnTo>
                <a:lnTo>
                  <a:pt x="3281613" y="1145914"/>
                </a:lnTo>
                <a:lnTo>
                  <a:pt x="3277274" y="1191575"/>
                </a:lnTo>
                <a:lnTo>
                  <a:pt x="3272340" y="1239714"/>
                </a:lnTo>
                <a:lnTo>
                  <a:pt x="3267734" y="1290346"/>
                </a:lnTo>
                <a:lnTo>
                  <a:pt x="3264376" y="1343488"/>
                </a:lnTo>
                <a:lnTo>
                  <a:pt x="3263188" y="1399157"/>
                </a:lnTo>
                <a:lnTo>
                  <a:pt x="3265091" y="1457370"/>
                </a:lnTo>
                <a:lnTo>
                  <a:pt x="3271006" y="1518142"/>
                </a:lnTo>
                <a:lnTo>
                  <a:pt x="3281854" y="1581490"/>
                </a:lnTo>
                <a:lnTo>
                  <a:pt x="3290842" y="1634462"/>
                </a:lnTo>
                <a:lnTo>
                  <a:pt x="3295302" y="1684363"/>
                </a:lnTo>
                <a:lnTo>
                  <a:pt x="3296061" y="1731768"/>
                </a:lnTo>
                <a:lnTo>
                  <a:pt x="3293944" y="1777253"/>
                </a:lnTo>
                <a:lnTo>
                  <a:pt x="3289779" y="1821393"/>
                </a:lnTo>
                <a:lnTo>
                  <a:pt x="3284391" y="1864763"/>
                </a:lnTo>
                <a:lnTo>
                  <a:pt x="3278607" y="1907939"/>
                </a:lnTo>
                <a:lnTo>
                  <a:pt x="3273254" y="1951496"/>
                </a:lnTo>
                <a:lnTo>
                  <a:pt x="3269156" y="1996010"/>
                </a:lnTo>
                <a:lnTo>
                  <a:pt x="3267141" y="2042056"/>
                </a:lnTo>
                <a:lnTo>
                  <a:pt x="3268035" y="2090209"/>
                </a:lnTo>
                <a:lnTo>
                  <a:pt x="3272664" y="2141046"/>
                </a:lnTo>
                <a:lnTo>
                  <a:pt x="3281854" y="2195141"/>
                </a:lnTo>
                <a:lnTo>
                  <a:pt x="3290226" y="2244983"/>
                </a:lnTo>
                <a:lnTo>
                  <a:pt x="3294066" y="2291125"/>
                </a:lnTo>
                <a:lnTo>
                  <a:pt x="3294186" y="2334263"/>
                </a:lnTo>
                <a:lnTo>
                  <a:pt x="3291396" y="2375089"/>
                </a:lnTo>
                <a:lnTo>
                  <a:pt x="3286507" y="2414296"/>
                </a:lnTo>
                <a:lnTo>
                  <a:pt x="3280331" y="2452580"/>
                </a:lnTo>
                <a:lnTo>
                  <a:pt x="3273677" y="2490632"/>
                </a:lnTo>
                <a:lnTo>
                  <a:pt x="3267357" y="2529147"/>
                </a:lnTo>
                <a:lnTo>
                  <a:pt x="3262182" y="2568818"/>
                </a:lnTo>
                <a:lnTo>
                  <a:pt x="3258962" y="2610339"/>
                </a:lnTo>
                <a:lnTo>
                  <a:pt x="3258509" y="2654403"/>
                </a:lnTo>
                <a:lnTo>
                  <a:pt x="3261632" y="2701705"/>
                </a:lnTo>
                <a:lnTo>
                  <a:pt x="3269144" y="2752937"/>
                </a:lnTo>
                <a:lnTo>
                  <a:pt x="3281854" y="2808792"/>
                </a:lnTo>
                <a:lnTo>
                  <a:pt x="3228265" y="2814599"/>
                </a:lnTo>
                <a:lnTo>
                  <a:pt x="3181142" y="2815600"/>
                </a:lnTo>
                <a:lnTo>
                  <a:pt x="3138800" y="2813011"/>
                </a:lnTo>
                <a:lnTo>
                  <a:pt x="3099552" y="2808046"/>
                </a:lnTo>
                <a:lnTo>
                  <a:pt x="3061713" y="2801920"/>
                </a:lnTo>
                <a:lnTo>
                  <a:pt x="3023596" y="2795847"/>
                </a:lnTo>
                <a:lnTo>
                  <a:pt x="2983514" y="2791042"/>
                </a:lnTo>
                <a:lnTo>
                  <a:pt x="2939781" y="2788719"/>
                </a:lnTo>
                <a:lnTo>
                  <a:pt x="2890711" y="2790093"/>
                </a:lnTo>
                <a:lnTo>
                  <a:pt x="2834618" y="2796380"/>
                </a:lnTo>
                <a:lnTo>
                  <a:pt x="2769816" y="2808792"/>
                </a:lnTo>
                <a:lnTo>
                  <a:pt x="2712810" y="2819147"/>
                </a:lnTo>
                <a:lnTo>
                  <a:pt x="2659497" y="2824014"/>
                </a:lnTo>
                <a:lnTo>
                  <a:pt x="2609442" y="2824420"/>
                </a:lnTo>
                <a:lnTo>
                  <a:pt x="2562209" y="2821390"/>
                </a:lnTo>
                <a:lnTo>
                  <a:pt x="2517364" y="2815950"/>
                </a:lnTo>
                <a:lnTo>
                  <a:pt x="2474472" y="2809126"/>
                </a:lnTo>
                <a:lnTo>
                  <a:pt x="2433098" y="2801944"/>
                </a:lnTo>
                <a:lnTo>
                  <a:pt x="2392808" y="2795431"/>
                </a:lnTo>
                <a:lnTo>
                  <a:pt x="2353168" y="2790611"/>
                </a:lnTo>
                <a:lnTo>
                  <a:pt x="2313741" y="2788512"/>
                </a:lnTo>
                <a:lnTo>
                  <a:pt x="2274093" y="2790158"/>
                </a:lnTo>
                <a:lnTo>
                  <a:pt x="2233791" y="2796576"/>
                </a:lnTo>
                <a:lnTo>
                  <a:pt x="2192398" y="2808792"/>
                </a:lnTo>
                <a:lnTo>
                  <a:pt x="2147870" y="2822182"/>
                </a:lnTo>
                <a:lnTo>
                  <a:pt x="2105080" y="2829573"/>
                </a:lnTo>
                <a:lnTo>
                  <a:pt x="2063459" y="2832035"/>
                </a:lnTo>
                <a:lnTo>
                  <a:pt x="2022439" y="2830636"/>
                </a:lnTo>
                <a:lnTo>
                  <a:pt x="1981452" y="2826447"/>
                </a:lnTo>
                <a:lnTo>
                  <a:pt x="1939928" y="2820537"/>
                </a:lnTo>
                <a:lnTo>
                  <a:pt x="1897299" y="2813974"/>
                </a:lnTo>
                <a:lnTo>
                  <a:pt x="1852997" y="2807827"/>
                </a:lnTo>
                <a:lnTo>
                  <a:pt x="1806453" y="2803167"/>
                </a:lnTo>
                <a:lnTo>
                  <a:pt x="1757098" y="2801061"/>
                </a:lnTo>
                <a:lnTo>
                  <a:pt x="1704364" y="2802580"/>
                </a:lnTo>
                <a:lnTo>
                  <a:pt x="1647682" y="2808792"/>
                </a:lnTo>
                <a:lnTo>
                  <a:pt x="1591568" y="2815216"/>
                </a:lnTo>
                <a:lnTo>
                  <a:pt x="1540332" y="2817293"/>
                </a:lnTo>
                <a:lnTo>
                  <a:pt x="1493095" y="2815975"/>
                </a:lnTo>
                <a:lnTo>
                  <a:pt x="1448979" y="2812219"/>
                </a:lnTo>
                <a:lnTo>
                  <a:pt x="1407104" y="2806976"/>
                </a:lnTo>
                <a:lnTo>
                  <a:pt x="1366593" y="2801201"/>
                </a:lnTo>
                <a:lnTo>
                  <a:pt x="1326566" y="2795848"/>
                </a:lnTo>
                <a:lnTo>
                  <a:pt x="1286146" y="2791870"/>
                </a:lnTo>
                <a:lnTo>
                  <a:pt x="1244453" y="2790222"/>
                </a:lnTo>
                <a:lnTo>
                  <a:pt x="1200609" y="2791857"/>
                </a:lnTo>
                <a:lnTo>
                  <a:pt x="1153735" y="2797729"/>
                </a:lnTo>
                <a:lnTo>
                  <a:pt x="1102954" y="2808792"/>
                </a:lnTo>
                <a:lnTo>
                  <a:pt x="1055411" y="2818877"/>
                </a:lnTo>
                <a:lnTo>
                  <a:pt x="1010264" y="2823931"/>
                </a:lnTo>
                <a:lnTo>
                  <a:pt x="966889" y="2824868"/>
                </a:lnTo>
                <a:lnTo>
                  <a:pt x="924659" y="2822601"/>
                </a:lnTo>
                <a:lnTo>
                  <a:pt x="882948" y="2818045"/>
                </a:lnTo>
                <a:lnTo>
                  <a:pt x="841130" y="2812113"/>
                </a:lnTo>
                <a:lnTo>
                  <a:pt x="798581" y="2805718"/>
                </a:lnTo>
                <a:lnTo>
                  <a:pt x="754674" y="2799774"/>
                </a:lnTo>
                <a:lnTo>
                  <a:pt x="708783" y="2795194"/>
                </a:lnTo>
                <a:lnTo>
                  <a:pt x="660283" y="2792893"/>
                </a:lnTo>
                <a:lnTo>
                  <a:pt x="608549" y="2793783"/>
                </a:lnTo>
                <a:lnTo>
                  <a:pt x="552953" y="2798778"/>
                </a:lnTo>
                <a:lnTo>
                  <a:pt x="492871" y="2808792"/>
                </a:lnTo>
                <a:lnTo>
                  <a:pt x="424111" y="2820090"/>
                </a:lnTo>
                <a:lnTo>
                  <a:pt x="364683" y="2824658"/>
                </a:lnTo>
                <a:lnTo>
                  <a:pt x="313156" y="2823984"/>
                </a:lnTo>
                <a:lnTo>
                  <a:pt x="268097" y="2819561"/>
                </a:lnTo>
                <a:lnTo>
                  <a:pt x="228074" y="2812878"/>
                </a:lnTo>
                <a:lnTo>
                  <a:pt x="191656" y="2805425"/>
                </a:lnTo>
                <a:lnTo>
                  <a:pt x="157410" y="2798694"/>
                </a:lnTo>
                <a:lnTo>
                  <a:pt x="123904" y="2794175"/>
                </a:lnTo>
                <a:lnTo>
                  <a:pt x="89707" y="2793358"/>
                </a:lnTo>
                <a:lnTo>
                  <a:pt x="53386" y="2797734"/>
                </a:lnTo>
                <a:lnTo>
                  <a:pt x="13509" y="2808792"/>
                </a:lnTo>
                <a:lnTo>
                  <a:pt x="3731" y="2756434"/>
                </a:lnTo>
                <a:lnTo>
                  <a:pt x="0" y="2703805"/>
                </a:lnTo>
                <a:lnTo>
                  <a:pt x="861" y="2651419"/>
                </a:lnTo>
                <a:lnTo>
                  <a:pt x="4865" y="2599789"/>
                </a:lnTo>
                <a:lnTo>
                  <a:pt x="10557" y="2549428"/>
                </a:lnTo>
                <a:lnTo>
                  <a:pt x="16485" y="2500849"/>
                </a:lnTo>
                <a:lnTo>
                  <a:pt x="21197" y="2454565"/>
                </a:lnTo>
                <a:lnTo>
                  <a:pt x="23240" y="2411089"/>
                </a:lnTo>
                <a:lnTo>
                  <a:pt x="21162" y="2370933"/>
                </a:lnTo>
                <a:lnTo>
                  <a:pt x="13509" y="2334613"/>
                </a:lnTo>
                <a:lnTo>
                  <a:pt x="5947" y="2300067"/>
                </a:lnTo>
                <a:lnTo>
                  <a:pt x="2534" y="2259423"/>
                </a:lnTo>
                <a:lnTo>
                  <a:pt x="2392" y="2213804"/>
                </a:lnTo>
                <a:lnTo>
                  <a:pt x="4641" y="2164334"/>
                </a:lnTo>
                <a:lnTo>
                  <a:pt x="8402" y="2112137"/>
                </a:lnTo>
                <a:lnTo>
                  <a:pt x="12798" y="2058337"/>
                </a:lnTo>
                <a:lnTo>
                  <a:pt x="16947" y="2004059"/>
                </a:lnTo>
                <a:lnTo>
                  <a:pt x="19972" y="1950426"/>
                </a:lnTo>
                <a:lnTo>
                  <a:pt x="20993" y="1898563"/>
                </a:lnTo>
                <a:lnTo>
                  <a:pt x="19132" y="1849593"/>
                </a:lnTo>
                <a:lnTo>
                  <a:pt x="13509" y="1804642"/>
                </a:lnTo>
                <a:lnTo>
                  <a:pt x="7597" y="1760180"/>
                </a:lnTo>
                <a:lnTo>
                  <a:pt x="4983" y="1712483"/>
                </a:lnTo>
                <a:lnTo>
                  <a:pt x="4961" y="1662383"/>
                </a:lnTo>
                <a:lnTo>
                  <a:pt x="6827" y="1610710"/>
                </a:lnTo>
                <a:lnTo>
                  <a:pt x="9876" y="1558293"/>
                </a:lnTo>
                <a:lnTo>
                  <a:pt x="13402" y="1505962"/>
                </a:lnTo>
                <a:lnTo>
                  <a:pt x="16700" y="1454549"/>
                </a:lnTo>
                <a:lnTo>
                  <a:pt x="19065" y="1404883"/>
                </a:lnTo>
                <a:lnTo>
                  <a:pt x="19792" y="1357794"/>
                </a:lnTo>
                <a:lnTo>
                  <a:pt x="18175" y="1314113"/>
                </a:lnTo>
                <a:lnTo>
                  <a:pt x="13509" y="1274671"/>
                </a:lnTo>
                <a:lnTo>
                  <a:pt x="8856" y="1233325"/>
                </a:lnTo>
                <a:lnTo>
                  <a:pt x="8272" y="1190759"/>
                </a:lnTo>
                <a:lnTo>
                  <a:pt x="10619" y="1146924"/>
                </a:lnTo>
                <a:lnTo>
                  <a:pt x="14759" y="1101772"/>
                </a:lnTo>
                <a:lnTo>
                  <a:pt x="19553" y="1055254"/>
                </a:lnTo>
                <a:lnTo>
                  <a:pt x="23864" y="1007323"/>
                </a:lnTo>
                <a:lnTo>
                  <a:pt x="26553" y="957929"/>
                </a:lnTo>
                <a:lnTo>
                  <a:pt x="26483" y="907025"/>
                </a:lnTo>
                <a:lnTo>
                  <a:pt x="22514" y="854561"/>
                </a:lnTo>
                <a:lnTo>
                  <a:pt x="13509" y="800491"/>
                </a:lnTo>
                <a:lnTo>
                  <a:pt x="7440" y="765809"/>
                </a:lnTo>
                <a:lnTo>
                  <a:pt x="3869" y="730240"/>
                </a:lnTo>
                <a:lnTo>
                  <a:pt x="2433" y="693570"/>
                </a:lnTo>
                <a:lnTo>
                  <a:pt x="2772" y="655585"/>
                </a:lnTo>
                <a:lnTo>
                  <a:pt x="4524" y="616072"/>
                </a:lnTo>
                <a:lnTo>
                  <a:pt x="7326" y="574817"/>
                </a:lnTo>
                <a:lnTo>
                  <a:pt x="10816" y="531607"/>
                </a:lnTo>
                <a:lnTo>
                  <a:pt x="14633" y="486228"/>
                </a:lnTo>
                <a:lnTo>
                  <a:pt x="18416" y="438466"/>
                </a:lnTo>
                <a:lnTo>
                  <a:pt x="21801" y="388108"/>
                </a:lnTo>
                <a:lnTo>
                  <a:pt x="24427" y="334940"/>
                </a:lnTo>
                <a:lnTo>
                  <a:pt x="25932" y="278749"/>
                </a:lnTo>
                <a:lnTo>
                  <a:pt x="25955" y="219321"/>
                </a:lnTo>
                <a:lnTo>
                  <a:pt x="24134" y="156442"/>
                </a:lnTo>
                <a:lnTo>
                  <a:pt x="20106" y="89899"/>
                </a:lnTo>
                <a:lnTo>
                  <a:pt x="13509" y="19479"/>
                </a:lnTo>
                <a:close/>
              </a:path>
            </a:pathLst>
          </a:custGeom>
          <a:ln w="12699">
            <a:solidFill>
              <a:srgbClr val="341A52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42215" y="396062"/>
            <a:ext cx="1581909" cy="538861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108631" y="2271279"/>
            <a:ext cx="3322954" cy="274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b="1" u="none" spc="-5" dirty="0">
                <a:latin typeface="Century Gothic"/>
                <a:cs typeface="Century Gothic"/>
              </a:rPr>
              <a:t>HECRAS</a:t>
            </a:r>
            <a:r>
              <a:rPr sz="1800" b="1" u="none" spc="-80" dirty="0">
                <a:latin typeface="Century Gothic"/>
                <a:cs typeface="Century Gothic"/>
              </a:rPr>
              <a:t> </a:t>
            </a:r>
            <a:r>
              <a:rPr sz="1800" b="1" u="none" dirty="0">
                <a:latin typeface="Century Gothic"/>
                <a:cs typeface="Century Gothic"/>
              </a:rPr>
              <a:t>(Flood/Inundation)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65831" y="2545599"/>
            <a:ext cx="2605405" cy="822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5" dirty="0">
                <a:latin typeface="Century Gothic"/>
                <a:cs typeface="Century Gothic"/>
              </a:rPr>
              <a:t>LiDAR</a:t>
            </a:r>
            <a:r>
              <a:rPr sz="1800" spc="-130" dirty="0">
                <a:latin typeface="Century Gothic"/>
                <a:cs typeface="Century Gothic"/>
              </a:rPr>
              <a:t> </a:t>
            </a:r>
            <a:r>
              <a:rPr sz="1800" spc="-5" dirty="0">
                <a:latin typeface="Century Gothic"/>
                <a:cs typeface="Century Gothic"/>
              </a:rPr>
              <a:t>1m</a:t>
            </a:r>
            <a:endParaRPr sz="1800">
              <a:latin typeface="Century Gothic"/>
              <a:cs typeface="Century Gothic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0" dirty="0">
                <a:latin typeface="Century Gothic"/>
                <a:cs typeface="Century Gothic"/>
              </a:rPr>
              <a:t>~6,000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spc="-5" dirty="0">
                <a:latin typeface="Century Gothic"/>
                <a:cs typeface="Century Gothic"/>
              </a:rPr>
              <a:t>culverts</a:t>
            </a:r>
            <a:endParaRPr sz="1800">
              <a:latin typeface="Century Gothic"/>
              <a:cs typeface="Century Gothic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Century Gothic"/>
                <a:cs typeface="Century Gothic"/>
              </a:rPr>
              <a:t>1D </a:t>
            </a:r>
            <a:r>
              <a:rPr sz="1800" spc="-10" dirty="0">
                <a:latin typeface="Century Gothic"/>
                <a:cs typeface="Century Gothic"/>
              </a:rPr>
              <a:t>and </a:t>
            </a:r>
            <a:r>
              <a:rPr sz="1800" spc="-5" dirty="0">
                <a:latin typeface="Century Gothic"/>
                <a:cs typeface="Century Gothic"/>
              </a:rPr>
              <a:t>2D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spc="-5" dirty="0">
                <a:latin typeface="Century Gothic"/>
                <a:cs typeface="Century Gothic"/>
              </a:rPr>
              <a:t>modeling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468240" y="4536694"/>
            <a:ext cx="2148636" cy="731888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05662" y="4354957"/>
            <a:ext cx="2247925" cy="952965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27898" y="4668460"/>
            <a:ext cx="681355" cy="389255"/>
          </a:xfrm>
          <a:custGeom>
            <a:avLst/>
            <a:gdLst/>
            <a:ahLst/>
            <a:cxnLst/>
            <a:rect l="l" t="t" r="r" b="b"/>
            <a:pathLst>
              <a:path w="681354" h="389254">
                <a:moveTo>
                  <a:pt x="486384" y="0"/>
                </a:moveTo>
                <a:lnTo>
                  <a:pt x="486384" y="97281"/>
                </a:lnTo>
                <a:lnTo>
                  <a:pt x="0" y="97281"/>
                </a:lnTo>
                <a:lnTo>
                  <a:pt x="0" y="291833"/>
                </a:lnTo>
                <a:lnTo>
                  <a:pt x="486384" y="291833"/>
                </a:lnTo>
                <a:lnTo>
                  <a:pt x="486384" y="389115"/>
                </a:lnTo>
                <a:lnTo>
                  <a:pt x="680935" y="194563"/>
                </a:lnTo>
                <a:lnTo>
                  <a:pt x="486384" y="0"/>
                </a:lnTo>
                <a:close/>
              </a:path>
            </a:pathLst>
          </a:custGeom>
          <a:solidFill>
            <a:srgbClr val="844A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27898" y="4668461"/>
            <a:ext cx="681355" cy="389255"/>
          </a:xfrm>
          <a:custGeom>
            <a:avLst/>
            <a:gdLst/>
            <a:ahLst/>
            <a:cxnLst/>
            <a:rect l="l" t="t" r="r" b="b"/>
            <a:pathLst>
              <a:path w="681354" h="389254">
                <a:moveTo>
                  <a:pt x="0" y="97281"/>
                </a:moveTo>
                <a:lnTo>
                  <a:pt x="486384" y="97281"/>
                </a:lnTo>
                <a:lnTo>
                  <a:pt x="486384" y="0"/>
                </a:lnTo>
                <a:lnTo>
                  <a:pt x="680935" y="194563"/>
                </a:lnTo>
                <a:lnTo>
                  <a:pt x="486384" y="389115"/>
                </a:lnTo>
                <a:lnTo>
                  <a:pt x="486384" y="291833"/>
                </a:lnTo>
                <a:lnTo>
                  <a:pt x="0" y="291833"/>
                </a:lnTo>
                <a:lnTo>
                  <a:pt x="0" y="97281"/>
                </a:lnTo>
                <a:close/>
              </a:path>
            </a:pathLst>
          </a:custGeom>
          <a:ln w="12700">
            <a:solidFill>
              <a:srgbClr val="341A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932333" y="4708080"/>
            <a:ext cx="681355" cy="389255"/>
          </a:xfrm>
          <a:custGeom>
            <a:avLst/>
            <a:gdLst/>
            <a:ahLst/>
            <a:cxnLst/>
            <a:rect l="l" t="t" r="r" b="b"/>
            <a:pathLst>
              <a:path w="681354" h="389254">
                <a:moveTo>
                  <a:pt x="486384" y="0"/>
                </a:moveTo>
                <a:lnTo>
                  <a:pt x="486384" y="97281"/>
                </a:lnTo>
                <a:lnTo>
                  <a:pt x="0" y="97281"/>
                </a:lnTo>
                <a:lnTo>
                  <a:pt x="0" y="291833"/>
                </a:lnTo>
                <a:lnTo>
                  <a:pt x="486384" y="291833"/>
                </a:lnTo>
                <a:lnTo>
                  <a:pt x="486384" y="389115"/>
                </a:lnTo>
                <a:lnTo>
                  <a:pt x="680935" y="194563"/>
                </a:lnTo>
                <a:lnTo>
                  <a:pt x="486384" y="0"/>
                </a:lnTo>
                <a:close/>
              </a:path>
            </a:pathLst>
          </a:custGeom>
          <a:solidFill>
            <a:srgbClr val="844A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932333" y="4708080"/>
            <a:ext cx="681355" cy="389255"/>
          </a:xfrm>
          <a:custGeom>
            <a:avLst/>
            <a:gdLst/>
            <a:ahLst/>
            <a:cxnLst/>
            <a:rect l="l" t="t" r="r" b="b"/>
            <a:pathLst>
              <a:path w="681354" h="389254">
                <a:moveTo>
                  <a:pt x="0" y="97281"/>
                </a:moveTo>
                <a:lnTo>
                  <a:pt x="486384" y="97281"/>
                </a:lnTo>
                <a:lnTo>
                  <a:pt x="486384" y="0"/>
                </a:lnTo>
                <a:lnTo>
                  <a:pt x="680935" y="194563"/>
                </a:lnTo>
                <a:lnTo>
                  <a:pt x="486384" y="389115"/>
                </a:lnTo>
                <a:lnTo>
                  <a:pt x="486384" y="291833"/>
                </a:lnTo>
                <a:lnTo>
                  <a:pt x="0" y="291833"/>
                </a:lnTo>
                <a:lnTo>
                  <a:pt x="0" y="97281"/>
                </a:lnTo>
                <a:close/>
              </a:path>
            </a:pathLst>
          </a:custGeom>
          <a:ln w="12700">
            <a:solidFill>
              <a:srgbClr val="341A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23122" y="3884930"/>
            <a:ext cx="3745634" cy="2707179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218347" y="3880167"/>
            <a:ext cx="3755390" cy="2717165"/>
          </a:xfrm>
          <a:custGeom>
            <a:avLst/>
            <a:gdLst/>
            <a:ahLst/>
            <a:cxnLst/>
            <a:rect l="l" t="t" r="r" b="b"/>
            <a:pathLst>
              <a:path w="3755390" h="2717165">
                <a:moveTo>
                  <a:pt x="0" y="0"/>
                </a:moveTo>
                <a:lnTo>
                  <a:pt x="3755174" y="0"/>
                </a:lnTo>
                <a:lnTo>
                  <a:pt x="3755174" y="2716707"/>
                </a:lnTo>
                <a:lnTo>
                  <a:pt x="0" y="2716707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223122" y="1405699"/>
            <a:ext cx="3745634" cy="2396771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218347" y="1400936"/>
            <a:ext cx="3755390" cy="2406650"/>
          </a:xfrm>
          <a:custGeom>
            <a:avLst/>
            <a:gdLst/>
            <a:ahLst/>
            <a:cxnLst/>
            <a:rect l="l" t="t" r="r" b="b"/>
            <a:pathLst>
              <a:path w="3755390" h="2406650">
                <a:moveTo>
                  <a:pt x="0" y="0"/>
                </a:moveTo>
                <a:lnTo>
                  <a:pt x="3755174" y="0"/>
                </a:lnTo>
                <a:lnTo>
                  <a:pt x="3755174" y="2406294"/>
                </a:lnTo>
                <a:lnTo>
                  <a:pt x="0" y="2406294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287573" y="5480665"/>
            <a:ext cx="2623185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Century Gothic"/>
                <a:cs typeface="Century Gothic"/>
              </a:rPr>
              <a:t>Predictions </a:t>
            </a:r>
            <a:r>
              <a:rPr sz="1800" dirty="0">
                <a:latin typeface="Century Gothic"/>
                <a:cs typeface="Century Gothic"/>
              </a:rPr>
              <a:t>– </a:t>
            </a:r>
            <a:r>
              <a:rPr sz="1800" spc="-10" dirty="0">
                <a:latin typeface="Century Gothic"/>
                <a:cs typeface="Century Gothic"/>
              </a:rPr>
              <a:t>each</a:t>
            </a:r>
            <a:r>
              <a:rPr sz="1800" spc="-40" dirty="0">
                <a:latin typeface="Century Gothic"/>
                <a:cs typeface="Century Gothic"/>
              </a:rPr>
              <a:t> </a:t>
            </a:r>
            <a:r>
              <a:rPr sz="1800" spc="-5" dirty="0">
                <a:latin typeface="Century Gothic"/>
                <a:cs typeface="Century Gothic"/>
              </a:rPr>
              <a:t>hour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49731" y="5415495"/>
            <a:ext cx="2539365" cy="1016000"/>
          </a:xfrm>
          <a:prstGeom prst="rect">
            <a:avLst/>
          </a:prstGeom>
          <a:solidFill>
            <a:srgbClr val="ACE4C2"/>
          </a:solidFill>
          <a:ln w="19050">
            <a:solidFill>
              <a:srgbClr val="000000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81915" marR="483234">
              <a:lnSpc>
                <a:spcPct val="100000"/>
              </a:lnSpc>
              <a:spcBef>
                <a:spcPts val="260"/>
              </a:spcBef>
            </a:pPr>
            <a:r>
              <a:rPr sz="1200" spc="-10" dirty="0">
                <a:latin typeface="Century Gothic"/>
                <a:cs typeface="Century Gothic"/>
              </a:rPr>
              <a:t>National Weather </a:t>
            </a:r>
            <a:r>
              <a:rPr sz="1200" spc="-5" dirty="0">
                <a:latin typeface="Century Gothic"/>
                <a:cs typeface="Century Gothic"/>
              </a:rPr>
              <a:t>Services  </a:t>
            </a:r>
            <a:r>
              <a:rPr sz="1200" spc="-10" dirty="0">
                <a:latin typeface="Century Gothic"/>
                <a:cs typeface="Century Gothic"/>
              </a:rPr>
              <a:t>Weather </a:t>
            </a:r>
            <a:r>
              <a:rPr sz="1200" spc="-5" dirty="0">
                <a:latin typeface="Century Gothic"/>
                <a:cs typeface="Century Gothic"/>
              </a:rPr>
              <a:t>Forecast</a:t>
            </a:r>
            <a:r>
              <a:rPr sz="1200" spc="40" dirty="0">
                <a:latin typeface="Century Gothic"/>
                <a:cs typeface="Century Gothic"/>
              </a:rPr>
              <a:t> </a:t>
            </a:r>
            <a:r>
              <a:rPr sz="1200" spc="-5" dirty="0">
                <a:latin typeface="Century Gothic"/>
                <a:cs typeface="Century Gothic"/>
              </a:rPr>
              <a:t>Offices</a:t>
            </a:r>
            <a:endParaRPr sz="12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81915">
              <a:lnSpc>
                <a:spcPct val="100000"/>
              </a:lnSpc>
            </a:pPr>
            <a:r>
              <a:rPr sz="1200" spc="-5" dirty="0">
                <a:latin typeface="Century Gothic"/>
                <a:cs typeface="Century Gothic"/>
              </a:rPr>
              <a:t>2.5 km </a:t>
            </a:r>
            <a:r>
              <a:rPr sz="1200" dirty="0">
                <a:latin typeface="Century Gothic"/>
                <a:cs typeface="Century Gothic"/>
              </a:rPr>
              <a:t>x </a:t>
            </a:r>
            <a:r>
              <a:rPr sz="1200" spc="-5" dirty="0">
                <a:latin typeface="Century Gothic"/>
                <a:cs typeface="Century Gothic"/>
              </a:rPr>
              <a:t>2.5</a:t>
            </a:r>
            <a:r>
              <a:rPr sz="1200" spc="-45" dirty="0">
                <a:latin typeface="Century Gothic"/>
                <a:cs typeface="Century Gothic"/>
              </a:rPr>
              <a:t> </a:t>
            </a:r>
            <a:r>
              <a:rPr sz="1200" spc="-5" dirty="0">
                <a:latin typeface="Century Gothic"/>
                <a:cs typeface="Century Gothic"/>
              </a:rPr>
              <a:t>km</a:t>
            </a:r>
            <a:endParaRPr sz="1200">
              <a:latin typeface="Century Gothic"/>
              <a:cs typeface="Century Gothic"/>
            </a:endParaRPr>
          </a:p>
          <a:p>
            <a:pPr marL="81915">
              <a:lnSpc>
                <a:spcPct val="100000"/>
              </a:lnSpc>
            </a:pPr>
            <a:r>
              <a:rPr sz="1200" dirty="0">
                <a:latin typeface="Century Gothic"/>
                <a:cs typeface="Century Gothic"/>
              </a:rPr>
              <a:t>Hourly </a:t>
            </a:r>
            <a:r>
              <a:rPr sz="1200" spc="-5" dirty="0">
                <a:latin typeface="Century Gothic"/>
                <a:cs typeface="Century Gothic"/>
              </a:rPr>
              <a:t>forecast for </a:t>
            </a:r>
            <a:r>
              <a:rPr sz="1200" dirty="0">
                <a:latin typeface="Century Gothic"/>
                <a:cs typeface="Century Gothic"/>
              </a:rPr>
              <a:t>next 7</a:t>
            </a:r>
            <a:r>
              <a:rPr sz="1200" spc="-50" dirty="0">
                <a:latin typeface="Century Gothic"/>
                <a:cs typeface="Century Gothic"/>
              </a:rPr>
              <a:t> </a:t>
            </a:r>
            <a:r>
              <a:rPr sz="1200" spc="-5" dirty="0">
                <a:latin typeface="Century Gothic"/>
                <a:cs typeface="Century Gothic"/>
              </a:rPr>
              <a:t>days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439298" y="5415495"/>
            <a:ext cx="720449" cy="1200746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8573" y="648127"/>
            <a:ext cx="3019425" cy="840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latin typeface="Century Gothic"/>
                <a:cs typeface="Century Gothic"/>
              </a:rPr>
              <a:t>Validation</a:t>
            </a:r>
            <a:endParaRPr sz="1800">
              <a:latin typeface="Century Gothic"/>
              <a:cs typeface="Century Gothic"/>
            </a:endParaRPr>
          </a:p>
          <a:p>
            <a:pPr marL="756285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800" spc="-10" dirty="0">
                <a:latin typeface="Century Gothic"/>
                <a:cs typeface="Century Gothic"/>
              </a:rPr>
              <a:t>USGS </a:t>
            </a:r>
            <a:r>
              <a:rPr sz="1800" spc="-5" dirty="0">
                <a:latin typeface="Century Gothic"/>
                <a:cs typeface="Century Gothic"/>
              </a:rPr>
              <a:t>gauge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spc="-5" dirty="0">
                <a:latin typeface="Century Gothic"/>
                <a:cs typeface="Century Gothic"/>
              </a:rPr>
              <a:t>heights</a:t>
            </a:r>
            <a:endParaRPr sz="1800">
              <a:latin typeface="Century Gothic"/>
              <a:cs typeface="Century Gothic"/>
            </a:endParaRPr>
          </a:p>
          <a:p>
            <a:pPr marL="756285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800" dirty="0">
                <a:latin typeface="Century Gothic"/>
                <a:cs typeface="Century Gothic"/>
              </a:rPr>
              <a:t>Satellite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004445" y="803357"/>
            <a:ext cx="4017310" cy="2729477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56943" y="3927424"/>
            <a:ext cx="4162805" cy="2845638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377615" y="2697657"/>
            <a:ext cx="306070" cy="1936750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b="1" dirty="0">
                <a:latin typeface="Century Gothic"/>
                <a:cs typeface="Century Gothic"/>
              </a:rPr>
              <a:t>Cowhouse</a:t>
            </a:r>
            <a:r>
              <a:rPr sz="1800" b="1" spc="-4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Creek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07175" y="3599239"/>
            <a:ext cx="2524760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latin typeface="Century Gothic"/>
                <a:cs typeface="Century Gothic"/>
              </a:rPr>
              <a:t>Model- 64 </a:t>
            </a:r>
            <a:r>
              <a:rPr sz="1800" b="1" dirty="0">
                <a:latin typeface="Century Gothic"/>
                <a:cs typeface="Century Gothic"/>
              </a:rPr>
              <a:t>m </a:t>
            </a:r>
            <a:r>
              <a:rPr sz="1800" b="1" spc="-5" dirty="0">
                <a:latin typeface="Century Gothic"/>
                <a:cs typeface="Century Gothic"/>
              </a:rPr>
              <a:t>and 87</a:t>
            </a:r>
            <a:r>
              <a:rPr sz="1800" b="1" spc="-6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m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07175" y="476335"/>
            <a:ext cx="2590800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u="none" dirty="0">
                <a:latin typeface="Century Gothic"/>
                <a:cs typeface="Century Gothic"/>
              </a:rPr>
              <a:t>Satellite </a:t>
            </a:r>
            <a:r>
              <a:rPr sz="1800" b="1" u="none" spc="-5" dirty="0">
                <a:latin typeface="Century Gothic"/>
                <a:cs typeface="Century Gothic"/>
              </a:rPr>
              <a:t>60 </a:t>
            </a:r>
            <a:r>
              <a:rPr sz="1800" b="1" u="none" dirty="0">
                <a:latin typeface="Century Gothic"/>
                <a:cs typeface="Century Gothic"/>
              </a:rPr>
              <a:t>m </a:t>
            </a:r>
            <a:r>
              <a:rPr sz="1800" b="1" u="none" spc="-5" dirty="0">
                <a:latin typeface="Century Gothic"/>
                <a:cs typeface="Century Gothic"/>
              </a:rPr>
              <a:t>and 90</a:t>
            </a:r>
            <a:r>
              <a:rPr sz="1800" b="1" u="none" spc="-85" dirty="0">
                <a:latin typeface="Century Gothic"/>
                <a:cs typeface="Century Gothic"/>
              </a:rPr>
              <a:t> </a:t>
            </a:r>
            <a:r>
              <a:rPr sz="1800" b="1" u="none" dirty="0">
                <a:latin typeface="Century Gothic"/>
                <a:cs typeface="Century Gothic"/>
              </a:rPr>
              <a:t>m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70169" y="2021865"/>
            <a:ext cx="5506829" cy="400249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87197"/>
            <a:ext cx="4289207" cy="2863704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67114" y="487197"/>
            <a:ext cx="3535676" cy="2902585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68640" y="487197"/>
            <a:ext cx="3535679" cy="2902585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916637" y="214810"/>
            <a:ext cx="1386205" cy="260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5" dirty="0">
                <a:latin typeface="Century Gothic"/>
                <a:cs typeface="Century Gothic"/>
              </a:rPr>
              <a:t>Model- </a:t>
            </a:r>
            <a:r>
              <a:rPr sz="1600" b="1" spc="-10" dirty="0">
                <a:latin typeface="Century Gothic"/>
                <a:cs typeface="Century Gothic"/>
              </a:rPr>
              <a:t>115</a:t>
            </a:r>
            <a:r>
              <a:rPr sz="1600" b="1" spc="-30" dirty="0">
                <a:latin typeface="Century Gothic"/>
                <a:cs typeface="Century Gothic"/>
              </a:rPr>
              <a:t> </a:t>
            </a:r>
            <a:r>
              <a:rPr sz="1600" b="1" spc="-5" dirty="0">
                <a:latin typeface="Century Gothic"/>
                <a:cs typeface="Century Gothic"/>
              </a:rPr>
              <a:t>m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9486" y="214810"/>
            <a:ext cx="1528445" cy="260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5" dirty="0">
                <a:latin typeface="Century Gothic"/>
                <a:cs typeface="Century Gothic"/>
              </a:rPr>
              <a:t>Satellite- </a:t>
            </a:r>
            <a:r>
              <a:rPr sz="1600" b="1" spc="-10" dirty="0">
                <a:latin typeface="Century Gothic"/>
                <a:cs typeface="Century Gothic"/>
              </a:rPr>
              <a:t>110</a:t>
            </a:r>
            <a:r>
              <a:rPr sz="1600" b="1" spc="-20" dirty="0">
                <a:latin typeface="Century Gothic"/>
                <a:cs typeface="Century Gothic"/>
              </a:rPr>
              <a:t> </a:t>
            </a:r>
            <a:r>
              <a:rPr sz="1600" b="1" spc="-5" dirty="0">
                <a:latin typeface="Century Gothic"/>
                <a:cs typeface="Century Gothic"/>
              </a:rPr>
              <a:t>m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7673" y="3733800"/>
            <a:ext cx="4073851" cy="2766885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67114" y="3684235"/>
            <a:ext cx="3352796" cy="2766881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949508" y="3684235"/>
            <a:ext cx="3754798" cy="2766882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958990" y="3454797"/>
            <a:ext cx="1272540" cy="260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5" dirty="0">
                <a:latin typeface="Century Gothic"/>
                <a:cs typeface="Century Gothic"/>
              </a:rPr>
              <a:t>Model- </a:t>
            </a:r>
            <a:r>
              <a:rPr sz="1600" b="1" spc="-10" dirty="0">
                <a:latin typeface="Century Gothic"/>
                <a:cs typeface="Century Gothic"/>
              </a:rPr>
              <a:t>54</a:t>
            </a:r>
            <a:r>
              <a:rPr sz="1600" b="1" spc="-40" dirty="0">
                <a:latin typeface="Century Gothic"/>
                <a:cs typeface="Century Gothic"/>
              </a:rPr>
              <a:t> </a:t>
            </a:r>
            <a:r>
              <a:rPr sz="1600" b="1" spc="-5" dirty="0">
                <a:latin typeface="Century Gothic"/>
                <a:cs typeface="Century Gothic"/>
              </a:rPr>
              <a:t>m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11839" y="3454797"/>
            <a:ext cx="1414145" cy="260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5" dirty="0">
                <a:latin typeface="Century Gothic"/>
                <a:cs typeface="Century Gothic"/>
              </a:rPr>
              <a:t>Satellite- </a:t>
            </a:r>
            <a:r>
              <a:rPr sz="1600" b="1" spc="-10" dirty="0">
                <a:latin typeface="Century Gothic"/>
                <a:cs typeface="Century Gothic"/>
              </a:rPr>
              <a:t>50</a:t>
            </a:r>
            <a:r>
              <a:rPr sz="1600" b="1" spc="-30" dirty="0">
                <a:latin typeface="Century Gothic"/>
                <a:cs typeface="Century Gothic"/>
              </a:rPr>
              <a:t> </a:t>
            </a:r>
            <a:r>
              <a:rPr sz="1600" b="1" spc="-5" dirty="0">
                <a:latin typeface="Century Gothic"/>
                <a:cs typeface="Century Gothic"/>
              </a:rPr>
              <a:t>m</a:t>
            </a:r>
            <a:endParaRPr sz="16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9323" y="11302"/>
            <a:ext cx="11855564" cy="68453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16339" y="130477"/>
            <a:ext cx="9961245" cy="20059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</a:pPr>
            <a:r>
              <a:rPr sz="4300" u="none" spc="-15" dirty="0"/>
              <a:t>Reducing </a:t>
            </a:r>
            <a:r>
              <a:rPr sz="4300" u="none" spc="-5" dirty="0"/>
              <a:t>&amp; </a:t>
            </a:r>
            <a:r>
              <a:rPr sz="4300" u="none" spc="-20" dirty="0"/>
              <a:t>Understanding </a:t>
            </a:r>
            <a:r>
              <a:rPr sz="4300" u="none" spc="-5" dirty="0"/>
              <a:t>Flood Risk &amp;  </a:t>
            </a:r>
            <a:r>
              <a:rPr sz="4300" u="none" spc="-20" dirty="0"/>
              <a:t>Understanding </a:t>
            </a:r>
            <a:r>
              <a:rPr sz="4300" u="none" spc="-15" dirty="0"/>
              <a:t>Future </a:t>
            </a:r>
            <a:r>
              <a:rPr sz="4300" u="none" spc="-50" dirty="0"/>
              <a:t>Water </a:t>
            </a:r>
            <a:r>
              <a:rPr sz="4300" u="none" spc="-5" dirty="0"/>
              <a:t>Supplies in Leon  </a:t>
            </a:r>
            <a:r>
              <a:rPr sz="4300" u="none" spc="-10" dirty="0"/>
              <a:t>River </a:t>
            </a:r>
            <a:r>
              <a:rPr sz="4300" u="none" spc="-5" dirty="0"/>
              <a:t>and </a:t>
            </a:r>
            <a:r>
              <a:rPr sz="4300" u="none" spc="-10" dirty="0"/>
              <a:t>Cow </a:t>
            </a:r>
            <a:r>
              <a:rPr sz="4300" u="none" spc="-20" dirty="0"/>
              <a:t>Creek </a:t>
            </a:r>
            <a:r>
              <a:rPr sz="4300" u="none" spc="-35" dirty="0"/>
              <a:t>Watersheds</a:t>
            </a:r>
            <a:endParaRPr sz="4300"/>
          </a:p>
        </p:txBody>
      </p:sp>
      <p:sp>
        <p:nvSpPr>
          <p:cNvPr id="3" name="object 3"/>
          <p:cNvSpPr/>
          <p:nvPr/>
        </p:nvSpPr>
        <p:spPr>
          <a:xfrm>
            <a:off x="376949" y="2451969"/>
            <a:ext cx="11173460" cy="0"/>
          </a:xfrm>
          <a:custGeom>
            <a:avLst/>
            <a:gdLst/>
            <a:ahLst/>
            <a:cxnLst/>
            <a:rect l="l" t="t" r="r" b="b"/>
            <a:pathLst>
              <a:path w="11173460">
                <a:moveTo>
                  <a:pt x="0" y="0"/>
                </a:moveTo>
                <a:lnTo>
                  <a:pt x="11173409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170411" y="6438328"/>
            <a:ext cx="102870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36767" y="5536997"/>
            <a:ext cx="3118462" cy="1310339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981055" y="2782423"/>
            <a:ext cx="3965575" cy="2478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285" marR="5080" indent="-236220">
              <a:lnSpc>
                <a:spcPct val="136700"/>
              </a:lnSpc>
            </a:pPr>
            <a:r>
              <a:rPr sz="1800" b="1" spc="-10" dirty="0">
                <a:solidFill>
                  <a:srgbClr val="843B0B"/>
                </a:solidFill>
                <a:latin typeface="Calibri"/>
                <a:cs typeface="Calibri"/>
              </a:rPr>
              <a:t>Prepared for </a:t>
            </a:r>
            <a:r>
              <a:rPr sz="1800" b="1" spc="-45" dirty="0">
                <a:solidFill>
                  <a:srgbClr val="843B0B"/>
                </a:solidFill>
                <a:latin typeface="Calibri"/>
                <a:cs typeface="Calibri"/>
              </a:rPr>
              <a:t>Texas </a:t>
            </a:r>
            <a:r>
              <a:rPr sz="1800" b="1" dirty="0">
                <a:solidFill>
                  <a:srgbClr val="843B0B"/>
                </a:solidFill>
                <a:latin typeface="Calibri"/>
                <a:cs typeface="Calibri"/>
              </a:rPr>
              <a:t>A&amp;M </a:t>
            </a:r>
            <a:r>
              <a:rPr sz="1800" b="1" spc="-10" dirty="0">
                <a:solidFill>
                  <a:srgbClr val="843B0B"/>
                </a:solidFill>
                <a:latin typeface="Calibri"/>
                <a:cs typeface="Calibri"/>
              </a:rPr>
              <a:t>Agrilife Research  </a:t>
            </a:r>
            <a:r>
              <a:rPr sz="1800" b="1" dirty="0">
                <a:solidFill>
                  <a:srgbClr val="843B0B"/>
                </a:solidFill>
                <a:latin typeface="Calibri"/>
                <a:cs typeface="Calibri"/>
              </a:rPr>
              <a:t>Funded </a:t>
            </a:r>
            <a:r>
              <a:rPr sz="1800" b="1" spc="-5" dirty="0">
                <a:solidFill>
                  <a:srgbClr val="843B0B"/>
                </a:solidFill>
                <a:latin typeface="Calibri"/>
                <a:cs typeface="Calibri"/>
              </a:rPr>
              <a:t>by </a:t>
            </a:r>
            <a:r>
              <a:rPr sz="1800" b="1" spc="-45" dirty="0">
                <a:solidFill>
                  <a:srgbClr val="843B0B"/>
                </a:solidFill>
                <a:latin typeface="Calibri"/>
                <a:cs typeface="Calibri"/>
              </a:rPr>
              <a:t>Texas </a:t>
            </a:r>
            <a:r>
              <a:rPr sz="1800" b="1" spc="-5" dirty="0">
                <a:solidFill>
                  <a:srgbClr val="843B0B"/>
                </a:solidFill>
                <a:latin typeface="Calibri"/>
                <a:cs typeface="Calibri"/>
              </a:rPr>
              <a:t>General Land</a:t>
            </a:r>
            <a:r>
              <a:rPr sz="1800" b="1" spc="-114" dirty="0">
                <a:solidFill>
                  <a:srgbClr val="843B0B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843B0B"/>
                </a:solidFill>
                <a:latin typeface="Calibri"/>
                <a:cs typeface="Calibri"/>
              </a:rPr>
              <a:t>Office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50">
              <a:latin typeface="Times New Roman"/>
              <a:cs typeface="Times New Roman"/>
            </a:endParaRPr>
          </a:p>
          <a:p>
            <a:pPr marL="286385" marR="15875" indent="746760">
              <a:lnSpc>
                <a:spcPct val="136700"/>
              </a:lnSpc>
            </a:pPr>
            <a:r>
              <a:rPr sz="1800" spc="-10" dirty="0">
                <a:latin typeface="Calibri"/>
                <a:cs typeface="Calibri"/>
              </a:rPr>
              <a:t>Stakeholder </a:t>
            </a:r>
            <a:r>
              <a:rPr sz="1800" spc="-5" dirty="0">
                <a:latin typeface="Calibri"/>
                <a:cs typeface="Calibri"/>
              </a:rPr>
              <a:t>Meeting </a:t>
            </a:r>
            <a:r>
              <a:rPr sz="1800" dirty="0">
                <a:latin typeface="Calibri"/>
                <a:cs typeface="Calibri"/>
              </a:rPr>
              <a:t>II,  </a:t>
            </a:r>
            <a:r>
              <a:rPr sz="1800" spc="-5" dirty="0">
                <a:latin typeface="Calibri"/>
                <a:cs typeface="Calibri"/>
              </a:rPr>
              <a:t>Blackland </a:t>
            </a:r>
            <a:r>
              <a:rPr sz="1800" spc="-15" dirty="0">
                <a:latin typeface="Calibri"/>
                <a:cs typeface="Calibri"/>
              </a:rPr>
              <a:t>Research </a:t>
            </a:r>
            <a:r>
              <a:rPr sz="1800" dirty="0">
                <a:latin typeface="Calibri"/>
                <a:cs typeface="Calibri"/>
              </a:rPr>
              <a:t>&amp; </a:t>
            </a:r>
            <a:r>
              <a:rPr sz="1800" spc="-10" dirty="0">
                <a:latin typeface="Calibri"/>
                <a:cs typeface="Calibri"/>
              </a:rPr>
              <a:t>Extension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spc="-30" dirty="0">
                <a:latin typeface="Calibri"/>
                <a:cs typeface="Calibri"/>
              </a:rPr>
              <a:t>Center,</a:t>
            </a:r>
            <a:endParaRPr sz="1800">
              <a:latin typeface="Calibri"/>
              <a:cs typeface="Calibri"/>
            </a:endParaRPr>
          </a:p>
          <a:p>
            <a:pPr marL="1483995">
              <a:lnSpc>
                <a:spcPct val="100000"/>
              </a:lnSpc>
              <a:spcBef>
                <a:spcPts val="775"/>
              </a:spcBef>
            </a:pPr>
            <a:r>
              <a:rPr sz="1800" spc="-15" dirty="0">
                <a:latin typeface="Calibri"/>
                <a:cs typeface="Calibri"/>
              </a:rPr>
              <a:t>May </a:t>
            </a:r>
            <a:r>
              <a:rPr sz="1800" dirty="0">
                <a:latin typeface="Calibri"/>
                <a:cs typeface="Calibri"/>
              </a:rPr>
              <a:t>28,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2026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056640" algn="l"/>
                <a:tab pos="11185525" algn="l"/>
              </a:tabLst>
            </a:pPr>
            <a:r>
              <a:rPr spc="-5" dirty="0"/>
              <a:t> 	</a:t>
            </a:r>
            <a:r>
              <a:rPr spc="-20" dirty="0"/>
              <a:t>Project </a:t>
            </a:r>
            <a:r>
              <a:rPr spc="-10" dirty="0"/>
              <a:t>Objectives: </a:t>
            </a:r>
            <a:r>
              <a:rPr spc="-15" dirty="0"/>
              <a:t>GW-SW </a:t>
            </a:r>
            <a:r>
              <a:rPr spc="-25" dirty="0"/>
              <a:t>linked</a:t>
            </a:r>
            <a:r>
              <a:rPr spc="35" dirty="0"/>
              <a:t> </a:t>
            </a:r>
            <a:r>
              <a:rPr spc="-10" dirty="0"/>
              <a:t>simulation	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72741" y="1187522"/>
            <a:ext cx="3524250" cy="3270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2800" spc="-20" dirty="0">
                <a:latin typeface="Calibri"/>
                <a:cs typeface="Calibri"/>
              </a:rPr>
              <a:t>Linked </a:t>
            </a:r>
            <a:r>
              <a:rPr sz="2800" spc="-15" dirty="0">
                <a:latin typeface="Calibri"/>
                <a:cs typeface="Calibri"/>
              </a:rPr>
              <a:t>GW-SW </a:t>
            </a:r>
            <a:r>
              <a:rPr sz="2800" spc="-10" dirty="0">
                <a:latin typeface="Calibri"/>
                <a:cs typeface="Calibri"/>
              </a:rPr>
              <a:t>models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4400">
              <a:latin typeface="Times New Roman"/>
              <a:cs typeface="Times New Roman"/>
            </a:endParaRPr>
          </a:p>
          <a:p>
            <a:pPr marL="241300" marR="33020" indent="-228600">
              <a:lnSpc>
                <a:spcPts val="3030"/>
              </a:lnSpc>
              <a:buFont typeface="Arial"/>
              <a:buChar char="•"/>
              <a:tabLst>
                <a:tab pos="241300" algn="l"/>
              </a:tabLst>
            </a:pPr>
            <a:r>
              <a:rPr sz="2800" spc="-15" dirty="0">
                <a:latin typeface="Calibri"/>
                <a:cs typeface="Calibri"/>
              </a:rPr>
              <a:t>County-level growth </a:t>
            </a:r>
            <a:r>
              <a:rPr sz="2800" spc="-5" dirty="0">
                <a:latin typeface="Calibri"/>
                <a:cs typeface="Calibri"/>
              </a:rPr>
              <a:t>&amp;  </a:t>
            </a:r>
            <a:r>
              <a:rPr sz="2800" spc="-20" dirty="0">
                <a:latin typeface="Calibri"/>
                <a:cs typeface="Calibri"/>
              </a:rPr>
              <a:t>water </a:t>
            </a:r>
            <a:r>
              <a:rPr sz="2800" spc="-10" dirty="0">
                <a:latin typeface="Calibri"/>
                <a:cs typeface="Calibri"/>
              </a:rPr>
              <a:t>supply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planning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800">
              <a:latin typeface="Times New Roman"/>
              <a:cs typeface="Times New Roman"/>
            </a:endParaRPr>
          </a:p>
          <a:p>
            <a:pPr marL="241300" marR="97155" indent="-228600">
              <a:lnSpc>
                <a:spcPts val="3030"/>
              </a:lnSpc>
              <a:spcBef>
                <a:spcPts val="179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Managed </a:t>
            </a:r>
            <a:r>
              <a:rPr sz="2800" spc="-20" dirty="0">
                <a:latin typeface="Calibri"/>
                <a:cs typeface="Calibri"/>
              </a:rPr>
              <a:t>Aquifer  Recharge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Applications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55947" y="885494"/>
            <a:ext cx="7464704" cy="5768397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51184" y="880732"/>
            <a:ext cx="7474584" cy="5778500"/>
          </a:xfrm>
          <a:custGeom>
            <a:avLst/>
            <a:gdLst/>
            <a:ahLst/>
            <a:cxnLst/>
            <a:rect l="l" t="t" r="r" b="b"/>
            <a:pathLst>
              <a:path w="7474584" h="5778500">
                <a:moveTo>
                  <a:pt x="0" y="0"/>
                </a:moveTo>
                <a:lnTo>
                  <a:pt x="7474229" y="0"/>
                </a:lnTo>
                <a:lnTo>
                  <a:pt x="7474229" y="5777928"/>
                </a:lnTo>
                <a:lnTo>
                  <a:pt x="0" y="5777928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009" y="6064465"/>
            <a:ext cx="1888522" cy="793533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128395" algn="l"/>
                <a:tab pos="11185525" algn="l"/>
              </a:tabLst>
            </a:pPr>
            <a:r>
              <a:rPr spc="-5" dirty="0"/>
              <a:t> 	</a:t>
            </a:r>
            <a:r>
              <a:rPr spc="-25" dirty="0"/>
              <a:t>Groundwater </a:t>
            </a:r>
            <a:r>
              <a:rPr spc="-5" dirty="0"/>
              <a:t>Modeling: GMA 8 </a:t>
            </a:r>
            <a:r>
              <a:rPr spc="-45" dirty="0"/>
              <a:t>Trinity</a:t>
            </a:r>
            <a:r>
              <a:rPr spc="-5" dirty="0"/>
              <a:t> GAM	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06065" y="1028390"/>
            <a:ext cx="5088255" cy="4460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marR="5080" indent="-228600">
              <a:lnSpc>
                <a:spcPct val="80000"/>
              </a:lnSpc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Final </a:t>
            </a:r>
            <a:r>
              <a:rPr sz="2800" spc="-5" dirty="0">
                <a:latin typeface="Calibri"/>
                <a:cs typeface="Calibri"/>
              </a:rPr>
              <a:t>GAM </a:t>
            </a:r>
            <a:r>
              <a:rPr sz="2800" spc="-10" dirty="0">
                <a:latin typeface="Calibri"/>
                <a:cs typeface="Calibri"/>
              </a:rPr>
              <a:t>released (March 2026)  </a:t>
            </a:r>
            <a:r>
              <a:rPr sz="2800" spc="-5" dirty="0">
                <a:latin typeface="Calibri"/>
                <a:cs typeface="Calibri"/>
              </a:rPr>
              <a:t>&amp;</a:t>
            </a:r>
            <a:r>
              <a:rPr sz="2800" spc="-1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used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32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20" dirty="0">
                <a:latin typeface="Calibri"/>
                <a:cs typeface="Calibri"/>
              </a:rPr>
              <a:t>Layer </a:t>
            </a:r>
            <a:r>
              <a:rPr sz="2800" spc="-5" dirty="0">
                <a:latin typeface="Calibri"/>
                <a:cs typeface="Calibri"/>
              </a:rPr>
              <a:t>1: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40" dirty="0">
                <a:latin typeface="Calibri"/>
                <a:cs typeface="Calibri"/>
              </a:rPr>
              <a:t>Younger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33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20" dirty="0">
                <a:latin typeface="Calibri"/>
                <a:cs typeface="Calibri"/>
              </a:rPr>
              <a:t>Layer </a:t>
            </a:r>
            <a:r>
              <a:rPr sz="2800" spc="-5" dirty="0">
                <a:latin typeface="Calibri"/>
                <a:cs typeface="Calibri"/>
              </a:rPr>
              <a:t>2: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Woodbine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32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20" dirty="0">
                <a:latin typeface="Calibri"/>
                <a:cs typeface="Calibri"/>
              </a:rPr>
              <a:t>Layer </a:t>
            </a:r>
            <a:r>
              <a:rPr sz="2800" spc="-5" dirty="0">
                <a:latin typeface="Calibri"/>
                <a:cs typeface="Calibri"/>
              </a:rPr>
              <a:t>3: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Washita/Fred.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32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20" dirty="0">
                <a:latin typeface="Calibri"/>
                <a:cs typeface="Calibri"/>
              </a:rPr>
              <a:t>Layer </a:t>
            </a:r>
            <a:r>
              <a:rPr sz="2800" spc="-5" dirty="0">
                <a:latin typeface="Calibri"/>
                <a:cs typeface="Calibri"/>
              </a:rPr>
              <a:t>4: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Paluxy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33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20" dirty="0">
                <a:latin typeface="Calibri"/>
                <a:cs typeface="Calibri"/>
              </a:rPr>
              <a:t>Layer </a:t>
            </a:r>
            <a:r>
              <a:rPr sz="2800" spc="-5" dirty="0">
                <a:latin typeface="Calibri"/>
                <a:cs typeface="Calibri"/>
              </a:rPr>
              <a:t>5: Glen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Rose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32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20" dirty="0">
                <a:latin typeface="Calibri"/>
                <a:cs typeface="Calibri"/>
              </a:rPr>
              <a:t>Layer </a:t>
            </a:r>
            <a:r>
              <a:rPr sz="2800" spc="-5" dirty="0">
                <a:latin typeface="Calibri"/>
                <a:cs typeface="Calibri"/>
              </a:rPr>
              <a:t>6: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Hensall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32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20" dirty="0">
                <a:latin typeface="Calibri"/>
                <a:cs typeface="Calibri"/>
              </a:rPr>
              <a:t>Layer </a:t>
            </a:r>
            <a:r>
              <a:rPr sz="2800" spc="-5" dirty="0">
                <a:latin typeface="Calibri"/>
                <a:cs typeface="Calibri"/>
              </a:rPr>
              <a:t>7: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Pearsall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33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20" dirty="0">
                <a:latin typeface="Calibri"/>
                <a:cs typeface="Calibri"/>
              </a:rPr>
              <a:t>Layer </a:t>
            </a:r>
            <a:r>
              <a:rPr sz="2800" spc="-5" dirty="0">
                <a:latin typeface="Calibri"/>
                <a:cs typeface="Calibri"/>
              </a:rPr>
              <a:t>8: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Hosston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008" y="5547659"/>
            <a:ext cx="3118462" cy="1310339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32945" y="1207846"/>
            <a:ext cx="5921119" cy="5290607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28183" y="1203083"/>
            <a:ext cx="5930900" cy="5300345"/>
          </a:xfrm>
          <a:custGeom>
            <a:avLst/>
            <a:gdLst/>
            <a:ahLst/>
            <a:cxnLst/>
            <a:rect l="l" t="t" r="r" b="b"/>
            <a:pathLst>
              <a:path w="5930900" h="5300345">
                <a:moveTo>
                  <a:pt x="0" y="0"/>
                </a:moveTo>
                <a:lnTo>
                  <a:pt x="5930645" y="0"/>
                </a:lnTo>
                <a:lnTo>
                  <a:pt x="5930645" y="5300141"/>
                </a:lnTo>
                <a:lnTo>
                  <a:pt x="0" y="5300141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376680" algn="l"/>
                <a:tab pos="11185525" algn="l"/>
              </a:tabLst>
            </a:pPr>
            <a:r>
              <a:rPr spc="-5" dirty="0"/>
              <a:t> 	</a:t>
            </a:r>
            <a:r>
              <a:rPr spc="-25" dirty="0"/>
              <a:t>Groundwater </a:t>
            </a:r>
            <a:r>
              <a:rPr spc="-5" dirty="0"/>
              <a:t>Modeling: </a:t>
            </a:r>
            <a:r>
              <a:rPr spc="-35" dirty="0"/>
              <a:t>Key</a:t>
            </a:r>
            <a:r>
              <a:rPr spc="-20" dirty="0"/>
              <a:t> </a:t>
            </a:r>
            <a:r>
              <a:rPr spc="-10" dirty="0"/>
              <a:t>Components	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72741" y="1187522"/>
            <a:ext cx="2727325" cy="1990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Grid in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AOI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Pumping in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AOI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5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20" dirty="0">
                <a:latin typeface="Calibri"/>
                <a:cs typeface="Calibri"/>
              </a:rPr>
              <a:t>Recharge </a:t>
            </a:r>
            <a:r>
              <a:rPr sz="2800" spc="-10" dirty="0">
                <a:latin typeface="Calibri"/>
                <a:cs typeface="Calibri"/>
              </a:rPr>
              <a:t>in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AOI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5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5" dirty="0">
                <a:latin typeface="Calibri"/>
                <a:cs typeface="Calibri"/>
              </a:rPr>
              <a:t>Calibration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check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008" y="5547659"/>
            <a:ext cx="3118462" cy="1310339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0029" y="1068351"/>
            <a:ext cx="6014204" cy="54436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693670" algn="l"/>
                <a:tab pos="11185525" algn="l"/>
              </a:tabLst>
            </a:pPr>
            <a:r>
              <a:rPr spc="-5" dirty="0"/>
              <a:t> 	</a:t>
            </a:r>
            <a:r>
              <a:rPr spc="-10" dirty="0"/>
              <a:t>Pumping </a:t>
            </a:r>
            <a:r>
              <a:rPr dirty="0"/>
              <a:t>Split in </a:t>
            </a:r>
            <a:r>
              <a:rPr spc="-25" dirty="0"/>
              <a:t>Parts </a:t>
            </a:r>
            <a:r>
              <a:rPr spc="-5" dirty="0"/>
              <a:t>of</a:t>
            </a:r>
            <a:r>
              <a:rPr spc="-45" dirty="0"/>
              <a:t> </a:t>
            </a:r>
            <a:r>
              <a:rPr spc="-15" dirty="0"/>
              <a:t>AOI	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7036" y="942567"/>
            <a:ext cx="3025140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2020 pumping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split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301725" y="1019962"/>
            <a:ext cx="4770526" cy="3863669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37503" y="4442459"/>
            <a:ext cx="85725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197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36920" y="4442459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336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37859" y="4442459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336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37276" y="4442459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336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87340" y="4442459"/>
            <a:ext cx="172720" cy="0"/>
          </a:xfrm>
          <a:custGeom>
            <a:avLst/>
            <a:gdLst/>
            <a:ahLst/>
            <a:cxnLst/>
            <a:rect l="l" t="t" r="r" b="b"/>
            <a:pathLst>
              <a:path w="172720">
                <a:moveTo>
                  <a:pt x="0" y="0"/>
                </a:moveTo>
                <a:lnTo>
                  <a:pt x="172211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42388" y="4442459"/>
            <a:ext cx="2967355" cy="0"/>
          </a:xfrm>
          <a:custGeom>
            <a:avLst/>
            <a:gdLst/>
            <a:ahLst/>
            <a:cxnLst/>
            <a:rect l="l" t="t" r="r" b="b"/>
            <a:pathLst>
              <a:path w="2967354">
                <a:moveTo>
                  <a:pt x="0" y="0"/>
                </a:moveTo>
                <a:lnTo>
                  <a:pt x="2967228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79557" y="4442459"/>
            <a:ext cx="1185545" cy="0"/>
          </a:xfrm>
          <a:custGeom>
            <a:avLst/>
            <a:gdLst/>
            <a:ahLst/>
            <a:cxnLst/>
            <a:rect l="l" t="t" r="r" b="b"/>
            <a:pathLst>
              <a:path w="1185545">
                <a:moveTo>
                  <a:pt x="0" y="0"/>
                </a:moveTo>
                <a:lnTo>
                  <a:pt x="1185106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37503" y="4160520"/>
            <a:ext cx="85725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197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37276" y="4160520"/>
            <a:ext cx="220979" cy="0"/>
          </a:xfrm>
          <a:custGeom>
            <a:avLst/>
            <a:gdLst/>
            <a:ahLst/>
            <a:cxnLst/>
            <a:rect l="l" t="t" r="r" b="b"/>
            <a:pathLst>
              <a:path w="220979">
                <a:moveTo>
                  <a:pt x="0" y="0"/>
                </a:moveTo>
                <a:lnTo>
                  <a:pt x="220980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387340" y="4160520"/>
            <a:ext cx="172720" cy="0"/>
          </a:xfrm>
          <a:custGeom>
            <a:avLst/>
            <a:gdLst/>
            <a:ahLst/>
            <a:cxnLst/>
            <a:rect l="l" t="t" r="r" b="b"/>
            <a:pathLst>
              <a:path w="172720">
                <a:moveTo>
                  <a:pt x="0" y="0"/>
                </a:moveTo>
                <a:lnTo>
                  <a:pt x="172211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79557" y="4160520"/>
            <a:ext cx="4230370" cy="0"/>
          </a:xfrm>
          <a:custGeom>
            <a:avLst/>
            <a:gdLst/>
            <a:ahLst/>
            <a:cxnLst/>
            <a:rect l="l" t="t" r="r" b="b"/>
            <a:pathLst>
              <a:path w="4230370">
                <a:moveTo>
                  <a:pt x="0" y="0"/>
                </a:moveTo>
                <a:lnTo>
                  <a:pt x="4230058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937503" y="3878579"/>
            <a:ext cx="85725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197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387340" y="3878579"/>
            <a:ext cx="471170" cy="0"/>
          </a:xfrm>
          <a:custGeom>
            <a:avLst/>
            <a:gdLst/>
            <a:ahLst/>
            <a:cxnLst/>
            <a:rect l="l" t="t" r="r" b="b"/>
            <a:pathLst>
              <a:path w="471170">
                <a:moveTo>
                  <a:pt x="0" y="0"/>
                </a:moveTo>
                <a:lnTo>
                  <a:pt x="470916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79557" y="3878579"/>
            <a:ext cx="4230370" cy="0"/>
          </a:xfrm>
          <a:custGeom>
            <a:avLst/>
            <a:gdLst/>
            <a:ahLst/>
            <a:cxnLst/>
            <a:rect l="l" t="t" r="r" b="b"/>
            <a:pathLst>
              <a:path w="4230370">
                <a:moveTo>
                  <a:pt x="0" y="0"/>
                </a:moveTo>
                <a:lnTo>
                  <a:pt x="4230058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37503" y="3596639"/>
            <a:ext cx="85725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197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387340" y="3596639"/>
            <a:ext cx="471170" cy="0"/>
          </a:xfrm>
          <a:custGeom>
            <a:avLst/>
            <a:gdLst/>
            <a:ahLst/>
            <a:cxnLst/>
            <a:rect l="l" t="t" r="r" b="b"/>
            <a:pathLst>
              <a:path w="471170">
                <a:moveTo>
                  <a:pt x="0" y="0"/>
                </a:moveTo>
                <a:lnTo>
                  <a:pt x="470916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79557" y="3596640"/>
            <a:ext cx="4230370" cy="0"/>
          </a:xfrm>
          <a:custGeom>
            <a:avLst/>
            <a:gdLst/>
            <a:ahLst/>
            <a:cxnLst/>
            <a:rect l="l" t="t" r="r" b="b"/>
            <a:pathLst>
              <a:path w="4230370">
                <a:moveTo>
                  <a:pt x="0" y="0"/>
                </a:moveTo>
                <a:lnTo>
                  <a:pt x="4230058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937503" y="3316223"/>
            <a:ext cx="85725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197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79557" y="3316223"/>
            <a:ext cx="4779010" cy="0"/>
          </a:xfrm>
          <a:custGeom>
            <a:avLst/>
            <a:gdLst/>
            <a:ahLst/>
            <a:cxnLst/>
            <a:rect l="l" t="t" r="r" b="b"/>
            <a:pathLst>
              <a:path w="4779010">
                <a:moveTo>
                  <a:pt x="0" y="0"/>
                </a:moveTo>
                <a:lnTo>
                  <a:pt x="4778698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937503" y="3034283"/>
            <a:ext cx="85725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197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79557" y="3034283"/>
            <a:ext cx="4779010" cy="0"/>
          </a:xfrm>
          <a:custGeom>
            <a:avLst/>
            <a:gdLst/>
            <a:ahLst/>
            <a:cxnLst/>
            <a:rect l="l" t="t" r="r" b="b"/>
            <a:pathLst>
              <a:path w="4779010">
                <a:moveTo>
                  <a:pt x="0" y="0"/>
                </a:moveTo>
                <a:lnTo>
                  <a:pt x="4778698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937503" y="2752344"/>
            <a:ext cx="85725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197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79557" y="2752344"/>
            <a:ext cx="4779010" cy="0"/>
          </a:xfrm>
          <a:custGeom>
            <a:avLst/>
            <a:gdLst/>
            <a:ahLst/>
            <a:cxnLst/>
            <a:rect l="l" t="t" r="r" b="b"/>
            <a:pathLst>
              <a:path w="4779010">
                <a:moveTo>
                  <a:pt x="0" y="0"/>
                </a:moveTo>
                <a:lnTo>
                  <a:pt x="4778698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79557" y="2471216"/>
            <a:ext cx="4943475" cy="0"/>
          </a:xfrm>
          <a:custGeom>
            <a:avLst/>
            <a:gdLst/>
            <a:ahLst/>
            <a:cxnLst/>
            <a:rect l="l" t="t" r="r" b="b"/>
            <a:pathLst>
              <a:path w="4943475">
                <a:moveTo>
                  <a:pt x="0" y="0"/>
                </a:moveTo>
                <a:lnTo>
                  <a:pt x="4943144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65860" y="4488179"/>
            <a:ext cx="78105" cy="235585"/>
          </a:xfrm>
          <a:custGeom>
            <a:avLst/>
            <a:gdLst/>
            <a:ahLst/>
            <a:cxnLst/>
            <a:rect l="l" t="t" r="r" b="b"/>
            <a:pathLst>
              <a:path w="78105" h="235585">
                <a:moveTo>
                  <a:pt x="77724" y="0"/>
                </a:moveTo>
                <a:lnTo>
                  <a:pt x="0" y="0"/>
                </a:lnTo>
                <a:lnTo>
                  <a:pt x="0" y="235191"/>
                </a:lnTo>
                <a:lnTo>
                  <a:pt x="77724" y="235191"/>
                </a:lnTo>
                <a:lnTo>
                  <a:pt x="77724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264664" y="4376928"/>
            <a:ext cx="78105" cy="346710"/>
          </a:xfrm>
          <a:custGeom>
            <a:avLst/>
            <a:gdLst/>
            <a:ahLst/>
            <a:cxnLst/>
            <a:rect l="l" t="t" r="r" b="b"/>
            <a:pathLst>
              <a:path w="78105" h="346710">
                <a:moveTo>
                  <a:pt x="77724" y="0"/>
                </a:moveTo>
                <a:lnTo>
                  <a:pt x="0" y="0"/>
                </a:lnTo>
                <a:lnTo>
                  <a:pt x="0" y="346443"/>
                </a:lnTo>
                <a:lnTo>
                  <a:pt x="77724" y="346443"/>
                </a:lnTo>
                <a:lnTo>
                  <a:pt x="77724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61944" y="4711693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0" y="0"/>
                </a:moveTo>
                <a:lnTo>
                  <a:pt x="79248" y="0"/>
                </a:lnTo>
              </a:path>
            </a:pathLst>
          </a:custGeom>
          <a:ln w="23355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912108" y="4710169"/>
            <a:ext cx="78105" cy="0"/>
          </a:xfrm>
          <a:custGeom>
            <a:avLst/>
            <a:gdLst/>
            <a:ahLst/>
            <a:cxnLst/>
            <a:rect l="l" t="t" r="r" b="b"/>
            <a:pathLst>
              <a:path w="78104">
                <a:moveTo>
                  <a:pt x="0" y="0"/>
                </a:moveTo>
                <a:lnTo>
                  <a:pt x="77724" y="0"/>
                </a:lnTo>
              </a:path>
            </a:pathLst>
          </a:custGeom>
          <a:ln w="26403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460747" y="4717027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0" y="0"/>
                </a:moveTo>
                <a:lnTo>
                  <a:pt x="79248" y="0"/>
                </a:lnTo>
              </a:path>
            </a:pathLst>
          </a:custGeom>
          <a:ln w="12687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009388" y="4555235"/>
            <a:ext cx="79375" cy="168275"/>
          </a:xfrm>
          <a:custGeom>
            <a:avLst/>
            <a:gdLst/>
            <a:ahLst/>
            <a:cxnLst/>
            <a:rect l="l" t="t" r="r" b="b"/>
            <a:pathLst>
              <a:path w="79375" h="168275">
                <a:moveTo>
                  <a:pt x="79248" y="0"/>
                </a:moveTo>
                <a:lnTo>
                  <a:pt x="0" y="0"/>
                </a:lnTo>
                <a:lnTo>
                  <a:pt x="0" y="168135"/>
                </a:lnTo>
                <a:lnTo>
                  <a:pt x="79248" y="168135"/>
                </a:lnTo>
                <a:lnTo>
                  <a:pt x="79248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559552" y="3909059"/>
            <a:ext cx="78105" cy="814705"/>
          </a:xfrm>
          <a:custGeom>
            <a:avLst/>
            <a:gdLst/>
            <a:ahLst/>
            <a:cxnLst/>
            <a:rect l="l" t="t" r="r" b="b"/>
            <a:pathLst>
              <a:path w="78104" h="814704">
                <a:moveTo>
                  <a:pt x="77724" y="0"/>
                </a:moveTo>
                <a:lnTo>
                  <a:pt x="0" y="0"/>
                </a:lnTo>
                <a:lnTo>
                  <a:pt x="0" y="814311"/>
                </a:lnTo>
                <a:lnTo>
                  <a:pt x="77724" y="814311"/>
                </a:lnTo>
                <a:lnTo>
                  <a:pt x="77724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64919" y="4549140"/>
            <a:ext cx="79375" cy="174625"/>
          </a:xfrm>
          <a:custGeom>
            <a:avLst/>
            <a:gdLst/>
            <a:ahLst/>
            <a:cxnLst/>
            <a:rect l="l" t="t" r="r" b="b"/>
            <a:pathLst>
              <a:path w="79375" h="174625">
                <a:moveTo>
                  <a:pt x="79247" y="0"/>
                </a:moveTo>
                <a:lnTo>
                  <a:pt x="0" y="0"/>
                </a:lnTo>
                <a:lnTo>
                  <a:pt x="0" y="174231"/>
                </a:lnTo>
                <a:lnTo>
                  <a:pt x="79247" y="174231"/>
                </a:lnTo>
                <a:lnTo>
                  <a:pt x="79247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912364" y="4722609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0" y="0"/>
                </a:moveTo>
                <a:lnTo>
                  <a:pt x="79248" y="0"/>
                </a:lnTo>
              </a:path>
            </a:pathLst>
          </a:custGeom>
          <a:ln w="3175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462528" y="4718551"/>
            <a:ext cx="78105" cy="0"/>
          </a:xfrm>
          <a:custGeom>
            <a:avLst/>
            <a:gdLst/>
            <a:ahLst/>
            <a:cxnLst/>
            <a:rect l="l" t="t" r="r" b="b"/>
            <a:pathLst>
              <a:path w="78104">
                <a:moveTo>
                  <a:pt x="0" y="0"/>
                </a:moveTo>
                <a:lnTo>
                  <a:pt x="77724" y="0"/>
                </a:lnTo>
              </a:path>
            </a:pathLst>
          </a:custGeom>
          <a:ln w="9639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011167" y="4705597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0" y="0"/>
                </a:moveTo>
                <a:lnTo>
                  <a:pt x="79248" y="0"/>
                </a:lnTo>
              </a:path>
            </a:pathLst>
          </a:custGeom>
          <a:ln w="35547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559808" y="4716265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0" y="0"/>
                </a:moveTo>
                <a:lnTo>
                  <a:pt x="79248" y="0"/>
                </a:lnTo>
              </a:path>
            </a:pathLst>
          </a:custGeom>
          <a:ln w="14211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109971" y="4651247"/>
            <a:ext cx="78105" cy="72390"/>
          </a:xfrm>
          <a:custGeom>
            <a:avLst/>
            <a:gdLst/>
            <a:ahLst/>
            <a:cxnLst/>
            <a:rect l="l" t="t" r="r" b="b"/>
            <a:pathLst>
              <a:path w="78104" h="72389">
                <a:moveTo>
                  <a:pt x="77724" y="0"/>
                </a:moveTo>
                <a:lnTo>
                  <a:pt x="0" y="0"/>
                </a:lnTo>
                <a:lnTo>
                  <a:pt x="0" y="72123"/>
                </a:lnTo>
                <a:lnTo>
                  <a:pt x="77724" y="72123"/>
                </a:lnTo>
                <a:lnTo>
                  <a:pt x="77724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658611" y="4416552"/>
            <a:ext cx="79375" cy="307340"/>
          </a:xfrm>
          <a:custGeom>
            <a:avLst/>
            <a:gdLst/>
            <a:ahLst/>
            <a:cxnLst/>
            <a:rect l="l" t="t" r="r" b="b"/>
            <a:pathLst>
              <a:path w="79375" h="307339">
                <a:moveTo>
                  <a:pt x="79248" y="0"/>
                </a:moveTo>
                <a:lnTo>
                  <a:pt x="0" y="0"/>
                </a:lnTo>
                <a:lnTo>
                  <a:pt x="0" y="306819"/>
                </a:lnTo>
                <a:lnTo>
                  <a:pt x="79248" y="306819"/>
                </a:lnTo>
                <a:lnTo>
                  <a:pt x="79248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365503" y="4694929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724" y="0"/>
                </a:lnTo>
              </a:path>
            </a:pathLst>
          </a:custGeom>
          <a:ln w="56883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012948" y="4722609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724" y="0"/>
                </a:lnTo>
              </a:path>
            </a:pathLst>
          </a:custGeom>
          <a:ln w="3175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561588" y="4714741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0" y="0"/>
                </a:moveTo>
                <a:lnTo>
                  <a:pt x="79248" y="0"/>
                </a:lnTo>
              </a:path>
            </a:pathLst>
          </a:custGeom>
          <a:ln w="17259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110228" y="4649723"/>
            <a:ext cx="79375" cy="73660"/>
          </a:xfrm>
          <a:custGeom>
            <a:avLst/>
            <a:gdLst/>
            <a:ahLst/>
            <a:cxnLst/>
            <a:rect l="l" t="t" r="r" b="b"/>
            <a:pathLst>
              <a:path w="79375" h="73660">
                <a:moveTo>
                  <a:pt x="79248" y="0"/>
                </a:moveTo>
                <a:lnTo>
                  <a:pt x="0" y="0"/>
                </a:lnTo>
                <a:lnTo>
                  <a:pt x="0" y="73647"/>
                </a:lnTo>
                <a:lnTo>
                  <a:pt x="79248" y="73647"/>
                </a:lnTo>
                <a:lnTo>
                  <a:pt x="79248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660391" y="4696453"/>
            <a:ext cx="78105" cy="0"/>
          </a:xfrm>
          <a:custGeom>
            <a:avLst/>
            <a:gdLst/>
            <a:ahLst/>
            <a:cxnLst/>
            <a:rect l="l" t="t" r="r" b="b"/>
            <a:pathLst>
              <a:path w="78104">
                <a:moveTo>
                  <a:pt x="0" y="0"/>
                </a:moveTo>
                <a:lnTo>
                  <a:pt x="77724" y="0"/>
                </a:lnTo>
              </a:path>
            </a:pathLst>
          </a:custGeom>
          <a:ln w="53835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209032" y="4552188"/>
            <a:ext cx="79375" cy="171450"/>
          </a:xfrm>
          <a:custGeom>
            <a:avLst/>
            <a:gdLst/>
            <a:ahLst/>
            <a:cxnLst/>
            <a:rect l="l" t="t" r="r" b="b"/>
            <a:pathLst>
              <a:path w="79375" h="171450">
                <a:moveTo>
                  <a:pt x="79248" y="0"/>
                </a:moveTo>
                <a:lnTo>
                  <a:pt x="0" y="0"/>
                </a:lnTo>
                <a:lnTo>
                  <a:pt x="0" y="171183"/>
                </a:lnTo>
                <a:lnTo>
                  <a:pt x="79248" y="171183"/>
                </a:lnTo>
                <a:lnTo>
                  <a:pt x="79248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759196" y="4349496"/>
            <a:ext cx="78105" cy="374015"/>
          </a:xfrm>
          <a:custGeom>
            <a:avLst/>
            <a:gdLst/>
            <a:ahLst/>
            <a:cxnLst/>
            <a:rect l="l" t="t" r="r" b="b"/>
            <a:pathLst>
              <a:path w="78104" h="374014">
                <a:moveTo>
                  <a:pt x="77724" y="0"/>
                </a:moveTo>
                <a:lnTo>
                  <a:pt x="0" y="0"/>
                </a:lnTo>
                <a:lnTo>
                  <a:pt x="0" y="373875"/>
                </a:lnTo>
                <a:lnTo>
                  <a:pt x="77724" y="373875"/>
                </a:lnTo>
                <a:lnTo>
                  <a:pt x="77724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464563" y="4492752"/>
            <a:ext cx="78105" cy="231140"/>
          </a:xfrm>
          <a:custGeom>
            <a:avLst/>
            <a:gdLst/>
            <a:ahLst/>
            <a:cxnLst/>
            <a:rect l="l" t="t" r="r" b="b"/>
            <a:pathLst>
              <a:path w="78105" h="231139">
                <a:moveTo>
                  <a:pt x="77724" y="0"/>
                </a:moveTo>
                <a:lnTo>
                  <a:pt x="0" y="0"/>
                </a:lnTo>
                <a:lnTo>
                  <a:pt x="0" y="230619"/>
                </a:lnTo>
                <a:lnTo>
                  <a:pt x="77724" y="230619"/>
                </a:lnTo>
                <a:lnTo>
                  <a:pt x="7772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660647" y="4518659"/>
            <a:ext cx="79375" cy="205104"/>
          </a:xfrm>
          <a:custGeom>
            <a:avLst/>
            <a:gdLst/>
            <a:ahLst/>
            <a:cxnLst/>
            <a:rect l="l" t="t" r="r" b="b"/>
            <a:pathLst>
              <a:path w="79375" h="205104">
                <a:moveTo>
                  <a:pt x="79248" y="0"/>
                </a:moveTo>
                <a:lnTo>
                  <a:pt x="0" y="0"/>
                </a:lnTo>
                <a:lnTo>
                  <a:pt x="0" y="204711"/>
                </a:lnTo>
                <a:lnTo>
                  <a:pt x="79248" y="204711"/>
                </a:lnTo>
                <a:lnTo>
                  <a:pt x="7924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210811" y="4555235"/>
            <a:ext cx="78105" cy="168275"/>
          </a:xfrm>
          <a:custGeom>
            <a:avLst/>
            <a:gdLst/>
            <a:ahLst/>
            <a:cxnLst/>
            <a:rect l="l" t="t" r="r" b="b"/>
            <a:pathLst>
              <a:path w="78104" h="168275">
                <a:moveTo>
                  <a:pt x="77724" y="0"/>
                </a:moveTo>
                <a:lnTo>
                  <a:pt x="0" y="0"/>
                </a:lnTo>
                <a:lnTo>
                  <a:pt x="0" y="168135"/>
                </a:lnTo>
                <a:lnTo>
                  <a:pt x="77724" y="168135"/>
                </a:lnTo>
                <a:lnTo>
                  <a:pt x="7772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759452" y="4494276"/>
            <a:ext cx="79375" cy="229235"/>
          </a:xfrm>
          <a:custGeom>
            <a:avLst/>
            <a:gdLst/>
            <a:ahLst/>
            <a:cxnLst/>
            <a:rect l="l" t="t" r="r" b="b"/>
            <a:pathLst>
              <a:path w="79375" h="229235">
                <a:moveTo>
                  <a:pt x="79248" y="0"/>
                </a:moveTo>
                <a:lnTo>
                  <a:pt x="0" y="0"/>
                </a:lnTo>
                <a:lnTo>
                  <a:pt x="0" y="229095"/>
                </a:lnTo>
                <a:lnTo>
                  <a:pt x="79248" y="229095"/>
                </a:lnTo>
                <a:lnTo>
                  <a:pt x="7924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309615" y="3345179"/>
            <a:ext cx="78105" cy="1378585"/>
          </a:xfrm>
          <a:custGeom>
            <a:avLst/>
            <a:gdLst/>
            <a:ahLst/>
            <a:cxnLst/>
            <a:rect l="l" t="t" r="r" b="b"/>
            <a:pathLst>
              <a:path w="78104" h="1378585">
                <a:moveTo>
                  <a:pt x="77724" y="0"/>
                </a:moveTo>
                <a:lnTo>
                  <a:pt x="0" y="0"/>
                </a:lnTo>
                <a:lnTo>
                  <a:pt x="0" y="1378191"/>
                </a:lnTo>
                <a:lnTo>
                  <a:pt x="77724" y="1378191"/>
                </a:lnTo>
                <a:lnTo>
                  <a:pt x="7772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858255" y="2513076"/>
            <a:ext cx="79375" cy="2210435"/>
          </a:xfrm>
          <a:custGeom>
            <a:avLst/>
            <a:gdLst/>
            <a:ahLst/>
            <a:cxnLst/>
            <a:rect l="l" t="t" r="r" b="b"/>
            <a:pathLst>
              <a:path w="79375" h="2210435">
                <a:moveTo>
                  <a:pt x="79248" y="0"/>
                </a:moveTo>
                <a:lnTo>
                  <a:pt x="0" y="0"/>
                </a:lnTo>
                <a:lnTo>
                  <a:pt x="0" y="2210295"/>
                </a:lnTo>
                <a:lnTo>
                  <a:pt x="79248" y="2210295"/>
                </a:lnTo>
                <a:lnTo>
                  <a:pt x="7924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079557" y="4723367"/>
            <a:ext cx="4943475" cy="0"/>
          </a:xfrm>
          <a:custGeom>
            <a:avLst/>
            <a:gdLst/>
            <a:ahLst/>
            <a:cxnLst/>
            <a:rect l="l" t="t" r="r" b="b"/>
            <a:pathLst>
              <a:path w="4943475">
                <a:moveTo>
                  <a:pt x="0" y="0"/>
                </a:moveTo>
                <a:lnTo>
                  <a:pt x="4943144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451438" y="2344013"/>
            <a:ext cx="476884" cy="2487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400" spc="-5" dirty="0">
                <a:solidFill>
                  <a:srgbClr val="585858"/>
                </a:solidFill>
                <a:latin typeface="Calibri"/>
                <a:cs typeface="Calibri"/>
              </a:rPr>
              <a:t>160</a:t>
            </a:r>
            <a:r>
              <a:rPr sz="1400" spc="5" dirty="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sz="1400" dirty="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35"/>
              </a:spcBef>
            </a:pPr>
            <a:r>
              <a:rPr sz="1400" spc="-5" dirty="0">
                <a:solidFill>
                  <a:srgbClr val="585858"/>
                </a:solidFill>
                <a:latin typeface="Calibri"/>
                <a:cs typeface="Calibri"/>
              </a:rPr>
              <a:t>140</a:t>
            </a:r>
            <a:r>
              <a:rPr sz="1400" spc="5" dirty="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sz="1400" dirty="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35"/>
              </a:spcBef>
            </a:pPr>
            <a:r>
              <a:rPr sz="1400" spc="-5" dirty="0">
                <a:solidFill>
                  <a:srgbClr val="585858"/>
                </a:solidFill>
                <a:latin typeface="Calibri"/>
                <a:cs typeface="Calibri"/>
              </a:rPr>
              <a:t>120</a:t>
            </a:r>
            <a:r>
              <a:rPr sz="1400" spc="5" dirty="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sz="1400" dirty="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35"/>
              </a:spcBef>
            </a:pPr>
            <a:r>
              <a:rPr sz="1400" spc="-5" dirty="0">
                <a:solidFill>
                  <a:srgbClr val="585858"/>
                </a:solidFill>
                <a:latin typeface="Calibri"/>
                <a:cs typeface="Calibri"/>
              </a:rPr>
              <a:t>100</a:t>
            </a:r>
            <a:r>
              <a:rPr sz="1400" spc="5" dirty="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sz="1400" dirty="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endParaRPr sz="1400">
              <a:latin typeface="Calibri"/>
              <a:cs typeface="Calibri"/>
            </a:endParaRPr>
          </a:p>
          <a:p>
            <a:pPr marL="87630" algn="ctr">
              <a:lnSpc>
                <a:spcPct val="100000"/>
              </a:lnSpc>
              <a:spcBef>
                <a:spcPts val="535"/>
              </a:spcBef>
            </a:pPr>
            <a:r>
              <a:rPr sz="1400" spc="-5" dirty="0">
                <a:solidFill>
                  <a:srgbClr val="585858"/>
                </a:solidFill>
                <a:latin typeface="Calibri"/>
                <a:cs typeface="Calibri"/>
              </a:rPr>
              <a:t>8000</a:t>
            </a:r>
            <a:endParaRPr sz="1400">
              <a:latin typeface="Calibri"/>
              <a:cs typeface="Calibri"/>
            </a:endParaRPr>
          </a:p>
          <a:p>
            <a:pPr marL="87630" algn="ctr">
              <a:lnSpc>
                <a:spcPct val="100000"/>
              </a:lnSpc>
              <a:spcBef>
                <a:spcPts val="535"/>
              </a:spcBef>
            </a:pPr>
            <a:r>
              <a:rPr sz="1400" spc="-5" dirty="0">
                <a:solidFill>
                  <a:srgbClr val="585858"/>
                </a:solidFill>
                <a:latin typeface="Calibri"/>
                <a:cs typeface="Calibri"/>
              </a:rPr>
              <a:t>6000</a:t>
            </a:r>
            <a:endParaRPr sz="1400">
              <a:latin typeface="Calibri"/>
              <a:cs typeface="Calibri"/>
            </a:endParaRPr>
          </a:p>
          <a:p>
            <a:pPr marL="87630" algn="ctr">
              <a:lnSpc>
                <a:spcPct val="100000"/>
              </a:lnSpc>
              <a:spcBef>
                <a:spcPts val="535"/>
              </a:spcBef>
            </a:pPr>
            <a:r>
              <a:rPr sz="1400" spc="-5" dirty="0">
                <a:solidFill>
                  <a:srgbClr val="585858"/>
                </a:solidFill>
                <a:latin typeface="Calibri"/>
                <a:cs typeface="Calibri"/>
              </a:rPr>
              <a:t>4000</a:t>
            </a:r>
            <a:endParaRPr sz="1400">
              <a:latin typeface="Calibri"/>
              <a:cs typeface="Calibri"/>
            </a:endParaRPr>
          </a:p>
          <a:p>
            <a:pPr marL="87630" algn="ctr">
              <a:lnSpc>
                <a:spcPct val="100000"/>
              </a:lnSpc>
              <a:spcBef>
                <a:spcPts val="535"/>
              </a:spcBef>
            </a:pPr>
            <a:r>
              <a:rPr sz="1400" spc="-5" dirty="0">
                <a:solidFill>
                  <a:srgbClr val="585858"/>
                </a:solidFill>
                <a:latin typeface="Calibri"/>
                <a:cs typeface="Calibri"/>
              </a:rPr>
              <a:t>2000</a:t>
            </a:r>
            <a:endParaRPr sz="1400">
              <a:latin typeface="Calibri"/>
              <a:cs typeface="Calibri"/>
            </a:endParaRPr>
          </a:p>
          <a:p>
            <a:pPr marR="5715" algn="r">
              <a:lnSpc>
                <a:spcPct val="100000"/>
              </a:lnSpc>
              <a:spcBef>
                <a:spcPts val="535"/>
              </a:spcBef>
            </a:pPr>
            <a:r>
              <a:rPr sz="1400" dirty="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960823" y="4880787"/>
            <a:ext cx="1525065" cy="7454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646450" y="4900026"/>
            <a:ext cx="935388" cy="541648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700994" y="4881462"/>
            <a:ext cx="431800" cy="436880"/>
          </a:xfrm>
          <a:custGeom>
            <a:avLst/>
            <a:gdLst/>
            <a:ahLst/>
            <a:cxnLst/>
            <a:rect l="l" t="t" r="r" b="b"/>
            <a:pathLst>
              <a:path w="431800" h="436879">
                <a:moveTo>
                  <a:pt x="10960" y="349250"/>
                </a:moveTo>
                <a:lnTo>
                  <a:pt x="8178" y="349250"/>
                </a:lnTo>
                <a:lnTo>
                  <a:pt x="7518" y="350520"/>
                </a:lnTo>
                <a:lnTo>
                  <a:pt x="5956" y="351790"/>
                </a:lnTo>
                <a:lnTo>
                  <a:pt x="5054" y="351790"/>
                </a:lnTo>
                <a:lnTo>
                  <a:pt x="3047" y="354330"/>
                </a:lnTo>
                <a:lnTo>
                  <a:pt x="2247" y="355600"/>
                </a:lnTo>
                <a:lnTo>
                  <a:pt x="1066" y="356870"/>
                </a:lnTo>
                <a:lnTo>
                  <a:pt x="634" y="356870"/>
                </a:lnTo>
                <a:lnTo>
                  <a:pt x="101" y="358140"/>
                </a:lnTo>
                <a:lnTo>
                  <a:pt x="0" y="359410"/>
                </a:lnTo>
                <a:lnTo>
                  <a:pt x="165" y="359410"/>
                </a:lnTo>
                <a:lnTo>
                  <a:pt x="380" y="360680"/>
                </a:lnTo>
                <a:lnTo>
                  <a:pt x="77495" y="436880"/>
                </a:lnTo>
                <a:lnTo>
                  <a:pt x="80949" y="436880"/>
                </a:lnTo>
                <a:lnTo>
                  <a:pt x="82549" y="435610"/>
                </a:lnTo>
                <a:lnTo>
                  <a:pt x="83451" y="434340"/>
                </a:lnTo>
                <a:lnTo>
                  <a:pt x="85458" y="433070"/>
                </a:lnTo>
                <a:lnTo>
                  <a:pt x="86258" y="431800"/>
                </a:lnTo>
                <a:lnTo>
                  <a:pt x="87401" y="430530"/>
                </a:lnTo>
                <a:lnTo>
                  <a:pt x="87833" y="429260"/>
                </a:lnTo>
                <a:lnTo>
                  <a:pt x="88366" y="427990"/>
                </a:lnTo>
                <a:lnTo>
                  <a:pt x="88290" y="426720"/>
                </a:lnTo>
                <a:lnTo>
                  <a:pt x="88087" y="426720"/>
                </a:lnTo>
                <a:lnTo>
                  <a:pt x="52412" y="391160"/>
                </a:lnTo>
                <a:lnTo>
                  <a:pt x="61168" y="382270"/>
                </a:lnTo>
                <a:lnTo>
                  <a:pt x="43179" y="382270"/>
                </a:lnTo>
                <a:lnTo>
                  <a:pt x="10960" y="349250"/>
                </a:lnTo>
                <a:close/>
              </a:path>
              <a:path w="431800" h="436879">
                <a:moveTo>
                  <a:pt x="109364" y="354330"/>
                </a:moveTo>
                <a:lnTo>
                  <a:pt x="88684" y="354330"/>
                </a:lnTo>
                <a:lnTo>
                  <a:pt x="124345" y="389890"/>
                </a:lnTo>
                <a:lnTo>
                  <a:pt x="124713" y="391160"/>
                </a:lnTo>
                <a:lnTo>
                  <a:pt x="126022" y="391160"/>
                </a:lnTo>
                <a:lnTo>
                  <a:pt x="127126" y="389890"/>
                </a:lnTo>
                <a:lnTo>
                  <a:pt x="127787" y="389890"/>
                </a:lnTo>
                <a:lnTo>
                  <a:pt x="129298" y="388620"/>
                </a:lnTo>
                <a:lnTo>
                  <a:pt x="130213" y="387350"/>
                </a:lnTo>
                <a:lnTo>
                  <a:pt x="132270" y="386080"/>
                </a:lnTo>
                <a:lnTo>
                  <a:pt x="133045" y="384810"/>
                </a:lnTo>
                <a:lnTo>
                  <a:pt x="134200" y="383540"/>
                </a:lnTo>
                <a:lnTo>
                  <a:pt x="134619" y="382270"/>
                </a:lnTo>
                <a:lnTo>
                  <a:pt x="135153" y="381000"/>
                </a:lnTo>
                <a:lnTo>
                  <a:pt x="135077" y="379730"/>
                </a:lnTo>
                <a:lnTo>
                  <a:pt x="134543" y="379730"/>
                </a:lnTo>
                <a:lnTo>
                  <a:pt x="109364" y="354330"/>
                </a:lnTo>
                <a:close/>
              </a:path>
              <a:path w="431800" h="436879">
                <a:moveTo>
                  <a:pt x="57746" y="302260"/>
                </a:moveTo>
                <a:lnTo>
                  <a:pt x="56083" y="302260"/>
                </a:lnTo>
                <a:lnTo>
                  <a:pt x="54978" y="303530"/>
                </a:lnTo>
                <a:lnTo>
                  <a:pt x="54305" y="303530"/>
                </a:lnTo>
                <a:lnTo>
                  <a:pt x="52743" y="304800"/>
                </a:lnTo>
                <a:lnTo>
                  <a:pt x="51866" y="304800"/>
                </a:lnTo>
                <a:lnTo>
                  <a:pt x="49809" y="307340"/>
                </a:lnTo>
                <a:lnTo>
                  <a:pt x="48996" y="308610"/>
                </a:lnTo>
                <a:lnTo>
                  <a:pt x="47891" y="309880"/>
                </a:lnTo>
                <a:lnTo>
                  <a:pt x="47485" y="309880"/>
                </a:lnTo>
                <a:lnTo>
                  <a:pt x="46951" y="311150"/>
                </a:lnTo>
                <a:lnTo>
                  <a:pt x="46850" y="312420"/>
                </a:lnTo>
                <a:lnTo>
                  <a:pt x="47015" y="312420"/>
                </a:lnTo>
                <a:lnTo>
                  <a:pt x="47231" y="313690"/>
                </a:lnTo>
                <a:lnTo>
                  <a:pt x="79438" y="345440"/>
                </a:lnTo>
                <a:lnTo>
                  <a:pt x="43179" y="382270"/>
                </a:lnTo>
                <a:lnTo>
                  <a:pt x="61168" y="382270"/>
                </a:lnTo>
                <a:lnTo>
                  <a:pt x="88684" y="354330"/>
                </a:lnTo>
                <a:lnTo>
                  <a:pt x="109364" y="354330"/>
                </a:lnTo>
                <a:lnTo>
                  <a:pt x="57746" y="302260"/>
                </a:lnTo>
                <a:close/>
              </a:path>
              <a:path w="431800" h="436879">
                <a:moveTo>
                  <a:pt x="141503" y="266700"/>
                </a:moveTo>
                <a:lnTo>
                  <a:pt x="108686" y="295910"/>
                </a:lnTo>
                <a:lnTo>
                  <a:pt x="107911" y="300990"/>
                </a:lnTo>
                <a:lnTo>
                  <a:pt x="108572" y="311150"/>
                </a:lnTo>
                <a:lnTo>
                  <a:pt x="133565" y="344170"/>
                </a:lnTo>
                <a:lnTo>
                  <a:pt x="158089" y="351790"/>
                </a:lnTo>
                <a:lnTo>
                  <a:pt x="162864" y="350520"/>
                </a:lnTo>
                <a:lnTo>
                  <a:pt x="176885" y="342900"/>
                </a:lnTo>
                <a:lnTo>
                  <a:pt x="181677" y="337820"/>
                </a:lnTo>
                <a:lnTo>
                  <a:pt x="151345" y="337820"/>
                </a:lnTo>
                <a:lnTo>
                  <a:pt x="148208" y="336550"/>
                </a:lnTo>
                <a:lnTo>
                  <a:pt x="142049" y="332740"/>
                </a:lnTo>
                <a:lnTo>
                  <a:pt x="138963" y="330200"/>
                </a:lnTo>
                <a:lnTo>
                  <a:pt x="135889" y="326390"/>
                </a:lnTo>
                <a:lnTo>
                  <a:pt x="142358" y="320040"/>
                </a:lnTo>
                <a:lnTo>
                  <a:pt x="128435" y="320040"/>
                </a:lnTo>
                <a:lnTo>
                  <a:pt x="120370" y="300990"/>
                </a:lnTo>
                <a:lnTo>
                  <a:pt x="120700" y="297180"/>
                </a:lnTo>
                <a:lnTo>
                  <a:pt x="122618" y="292100"/>
                </a:lnTo>
                <a:lnTo>
                  <a:pt x="124345" y="289560"/>
                </a:lnTo>
                <a:lnTo>
                  <a:pt x="131787" y="281940"/>
                </a:lnTo>
                <a:lnTo>
                  <a:pt x="137007" y="279400"/>
                </a:lnTo>
                <a:lnTo>
                  <a:pt x="169176" y="279400"/>
                </a:lnTo>
                <a:lnTo>
                  <a:pt x="166446" y="276860"/>
                </a:lnTo>
                <a:lnTo>
                  <a:pt x="162585" y="273050"/>
                </a:lnTo>
                <a:lnTo>
                  <a:pt x="154381" y="269240"/>
                </a:lnTo>
                <a:lnTo>
                  <a:pt x="150164" y="267970"/>
                </a:lnTo>
                <a:lnTo>
                  <a:pt x="141503" y="266700"/>
                </a:lnTo>
                <a:close/>
              </a:path>
              <a:path w="431800" h="436879">
                <a:moveTo>
                  <a:pt x="191338" y="306070"/>
                </a:moveTo>
                <a:lnTo>
                  <a:pt x="188556" y="306070"/>
                </a:lnTo>
                <a:lnTo>
                  <a:pt x="187769" y="307340"/>
                </a:lnTo>
                <a:lnTo>
                  <a:pt x="187261" y="307340"/>
                </a:lnTo>
                <a:lnTo>
                  <a:pt x="186181" y="311150"/>
                </a:lnTo>
                <a:lnTo>
                  <a:pt x="185432" y="312420"/>
                </a:lnTo>
                <a:lnTo>
                  <a:pt x="182181" y="318770"/>
                </a:lnTo>
                <a:lnTo>
                  <a:pt x="160997" y="337820"/>
                </a:lnTo>
                <a:lnTo>
                  <a:pt x="181677" y="337820"/>
                </a:lnTo>
                <a:lnTo>
                  <a:pt x="194348" y="320040"/>
                </a:lnTo>
                <a:lnTo>
                  <a:pt x="195287" y="318770"/>
                </a:lnTo>
                <a:lnTo>
                  <a:pt x="196481" y="314960"/>
                </a:lnTo>
                <a:lnTo>
                  <a:pt x="196773" y="313690"/>
                </a:lnTo>
                <a:lnTo>
                  <a:pt x="196722" y="312420"/>
                </a:lnTo>
                <a:lnTo>
                  <a:pt x="196519" y="312420"/>
                </a:lnTo>
                <a:lnTo>
                  <a:pt x="196341" y="311150"/>
                </a:lnTo>
                <a:lnTo>
                  <a:pt x="195554" y="311150"/>
                </a:lnTo>
                <a:lnTo>
                  <a:pt x="194856" y="309880"/>
                </a:lnTo>
                <a:lnTo>
                  <a:pt x="194411" y="309880"/>
                </a:lnTo>
                <a:lnTo>
                  <a:pt x="193141" y="308610"/>
                </a:lnTo>
                <a:lnTo>
                  <a:pt x="192481" y="307340"/>
                </a:lnTo>
                <a:lnTo>
                  <a:pt x="191338" y="306070"/>
                </a:lnTo>
                <a:close/>
              </a:path>
              <a:path w="431800" h="436879">
                <a:moveTo>
                  <a:pt x="169176" y="279400"/>
                </a:moveTo>
                <a:lnTo>
                  <a:pt x="137007" y="279400"/>
                </a:lnTo>
                <a:lnTo>
                  <a:pt x="148081" y="280670"/>
                </a:lnTo>
                <a:lnTo>
                  <a:pt x="153454" y="283210"/>
                </a:lnTo>
                <a:lnTo>
                  <a:pt x="158661" y="289560"/>
                </a:lnTo>
                <a:lnTo>
                  <a:pt x="128435" y="320040"/>
                </a:lnTo>
                <a:lnTo>
                  <a:pt x="142358" y="320040"/>
                </a:lnTo>
                <a:lnTo>
                  <a:pt x="173405" y="289560"/>
                </a:lnTo>
                <a:lnTo>
                  <a:pt x="173989" y="288290"/>
                </a:lnTo>
                <a:lnTo>
                  <a:pt x="174243" y="285750"/>
                </a:lnTo>
                <a:lnTo>
                  <a:pt x="173507" y="283210"/>
                </a:lnTo>
                <a:lnTo>
                  <a:pt x="171907" y="281940"/>
                </a:lnTo>
                <a:lnTo>
                  <a:pt x="169176" y="279400"/>
                </a:lnTo>
                <a:close/>
              </a:path>
              <a:path w="431800" h="436879">
                <a:moveTo>
                  <a:pt x="205638" y="201930"/>
                </a:moveTo>
                <a:lnTo>
                  <a:pt x="201917" y="201930"/>
                </a:lnTo>
                <a:lnTo>
                  <a:pt x="194373" y="204470"/>
                </a:lnTo>
                <a:lnTo>
                  <a:pt x="177952" y="233680"/>
                </a:lnTo>
                <a:lnTo>
                  <a:pt x="178320" y="240030"/>
                </a:lnTo>
                <a:lnTo>
                  <a:pt x="161074" y="240030"/>
                </a:lnTo>
                <a:lnTo>
                  <a:pt x="161277" y="241300"/>
                </a:lnTo>
                <a:lnTo>
                  <a:pt x="161493" y="241300"/>
                </a:lnTo>
                <a:lnTo>
                  <a:pt x="217550" y="297180"/>
                </a:lnTo>
                <a:lnTo>
                  <a:pt x="220865" y="297180"/>
                </a:lnTo>
                <a:lnTo>
                  <a:pt x="222338" y="295910"/>
                </a:lnTo>
                <a:lnTo>
                  <a:pt x="223202" y="294640"/>
                </a:lnTo>
                <a:lnTo>
                  <a:pt x="225209" y="293370"/>
                </a:lnTo>
                <a:lnTo>
                  <a:pt x="226009" y="292100"/>
                </a:lnTo>
                <a:lnTo>
                  <a:pt x="227164" y="290830"/>
                </a:lnTo>
                <a:lnTo>
                  <a:pt x="227545" y="289560"/>
                </a:lnTo>
                <a:lnTo>
                  <a:pt x="227964" y="288290"/>
                </a:lnTo>
                <a:lnTo>
                  <a:pt x="227914" y="287020"/>
                </a:lnTo>
                <a:lnTo>
                  <a:pt x="227710" y="287020"/>
                </a:lnTo>
                <a:lnTo>
                  <a:pt x="188658" y="247650"/>
                </a:lnTo>
                <a:lnTo>
                  <a:pt x="187959" y="241300"/>
                </a:lnTo>
                <a:lnTo>
                  <a:pt x="187985" y="236220"/>
                </a:lnTo>
                <a:lnTo>
                  <a:pt x="189458" y="227330"/>
                </a:lnTo>
                <a:lnTo>
                  <a:pt x="191109" y="224790"/>
                </a:lnTo>
                <a:lnTo>
                  <a:pt x="195618" y="219710"/>
                </a:lnTo>
                <a:lnTo>
                  <a:pt x="197726" y="218440"/>
                </a:lnTo>
                <a:lnTo>
                  <a:pt x="202196" y="217170"/>
                </a:lnTo>
                <a:lnTo>
                  <a:pt x="232407" y="217170"/>
                </a:lnTo>
                <a:lnTo>
                  <a:pt x="227202" y="212090"/>
                </a:lnTo>
                <a:lnTo>
                  <a:pt x="223481" y="208280"/>
                </a:lnTo>
                <a:lnTo>
                  <a:pt x="216509" y="204470"/>
                </a:lnTo>
                <a:lnTo>
                  <a:pt x="212940" y="203200"/>
                </a:lnTo>
                <a:lnTo>
                  <a:pt x="205638" y="201930"/>
                </a:lnTo>
                <a:close/>
              </a:path>
              <a:path w="431800" h="436879">
                <a:moveTo>
                  <a:pt x="232407" y="217170"/>
                </a:moveTo>
                <a:lnTo>
                  <a:pt x="209168" y="217170"/>
                </a:lnTo>
                <a:lnTo>
                  <a:pt x="216382" y="220980"/>
                </a:lnTo>
                <a:lnTo>
                  <a:pt x="219176" y="223520"/>
                </a:lnTo>
                <a:lnTo>
                  <a:pt x="255104" y="260350"/>
                </a:lnTo>
                <a:lnTo>
                  <a:pt x="256705" y="260350"/>
                </a:lnTo>
                <a:lnTo>
                  <a:pt x="257771" y="259080"/>
                </a:lnTo>
                <a:lnTo>
                  <a:pt x="258419" y="259080"/>
                </a:lnTo>
                <a:lnTo>
                  <a:pt x="259892" y="257810"/>
                </a:lnTo>
                <a:lnTo>
                  <a:pt x="260769" y="257810"/>
                </a:lnTo>
                <a:lnTo>
                  <a:pt x="262788" y="255270"/>
                </a:lnTo>
                <a:lnTo>
                  <a:pt x="263563" y="254000"/>
                </a:lnTo>
                <a:lnTo>
                  <a:pt x="264718" y="252730"/>
                </a:lnTo>
                <a:lnTo>
                  <a:pt x="265099" y="252730"/>
                </a:lnTo>
                <a:lnTo>
                  <a:pt x="265518" y="251460"/>
                </a:lnTo>
                <a:lnTo>
                  <a:pt x="265468" y="250190"/>
                </a:lnTo>
                <a:lnTo>
                  <a:pt x="265264" y="250190"/>
                </a:lnTo>
                <a:lnTo>
                  <a:pt x="264934" y="248920"/>
                </a:lnTo>
                <a:lnTo>
                  <a:pt x="232407" y="217170"/>
                </a:lnTo>
                <a:close/>
              </a:path>
              <a:path w="431800" h="436879">
                <a:moveTo>
                  <a:pt x="170662" y="232410"/>
                </a:moveTo>
                <a:lnTo>
                  <a:pt x="167525" y="232410"/>
                </a:lnTo>
                <a:lnTo>
                  <a:pt x="166217" y="233680"/>
                </a:lnTo>
                <a:lnTo>
                  <a:pt x="165430" y="233680"/>
                </a:lnTo>
                <a:lnTo>
                  <a:pt x="163588" y="236220"/>
                </a:lnTo>
                <a:lnTo>
                  <a:pt x="162852" y="236220"/>
                </a:lnTo>
                <a:lnTo>
                  <a:pt x="161836" y="237490"/>
                </a:lnTo>
                <a:lnTo>
                  <a:pt x="161112" y="240030"/>
                </a:lnTo>
                <a:lnTo>
                  <a:pt x="178320" y="240030"/>
                </a:lnTo>
                <a:lnTo>
                  <a:pt x="170662" y="232410"/>
                </a:lnTo>
                <a:close/>
              </a:path>
              <a:path w="431800" h="436879">
                <a:moveTo>
                  <a:pt x="169138" y="231140"/>
                </a:moveTo>
                <a:lnTo>
                  <a:pt x="168109" y="232410"/>
                </a:lnTo>
                <a:lnTo>
                  <a:pt x="170319" y="232410"/>
                </a:lnTo>
                <a:lnTo>
                  <a:pt x="169138" y="231140"/>
                </a:lnTo>
                <a:close/>
              </a:path>
              <a:path w="431800" h="436879">
                <a:moveTo>
                  <a:pt x="308275" y="189230"/>
                </a:moveTo>
                <a:lnTo>
                  <a:pt x="290156" y="189230"/>
                </a:lnTo>
                <a:lnTo>
                  <a:pt x="291871" y="190500"/>
                </a:lnTo>
                <a:lnTo>
                  <a:pt x="295986" y="195580"/>
                </a:lnTo>
                <a:lnTo>
                  <a:pt x="297091" y="198120"/>
                </a:lnTo>
                <a:lnTo>
                  <a:pt x="297218" y="200660"/>
                </a:lnTo>
                <a:lnTo>
                  <a:pt x="296595" y="203200"/>
                </a:lnTo>
                <a:lnTo>
                  <a:pt x="295935" y="205740"/>
                </a:lnTo>
                <a:lnTo>
                  <a:pt x="293877" y="209550"/>
                </a:lnTo>
                <a:lnTo>
                  <a:pt x="292506" y="210820"/>
                </a:lnTo>
                <a:lnTo>
                  <a:pt x="288480" y="214630"/>
                </a:lnTo>
                <a:lnTo>
                  <a:pt x="286169" y="217170"/>
                </a:lnTo>
                <a:lnTo>
                  <a:pt x="281533" y="218440"/>
                </a:lnTo>
                <a:lnTo>
                  <a:pt x="279399" y="219710"/>
                </a:lnTo>
                <a:lnTo>
                  <a:pt x="275501" y="220980"/>
                </a:lnTo>
                <a:lnTo>
                  <a:pt x="273811" y="222250"/>
                </a:lnTo>
                <a:lnTo>
                  <a:pt x="269989" y="222250"/>
                </a:lnTo>
                <a:lnTo>
                  <a:pt x="269252" y="223520"/>
                </a:lnTo>
                <a:lnTo>
                  <a:pt x="269074" y="223520"/>
                </a:lnTo>
                <a:lnTo>
                  <a:pt x="268973" y="224790"/>
                </a:lnTo>
                <a:lnTo>
                  <a:pt x="269379" y="226060"/>
                </a:lnTo>
                <a:lnTo>
                  <a:pt x="269709" y="226060"/>
                </a:lnTo>
                <a:lnTo>
                  <a:pt x="270611" y="227330"/>
                </a:lnTo>
                <a:lnTo>
                  <a:pt x="271221" y="228600"/>
                </a:lnTo>
                <a:lnTo>
                  <a:pt x="273278" y="229870"/>
                </a:lnTo>
                <a:lnTo>
                  <a:pt x="274383" y="231140"/>
                </a:lnTo>
                <a:lnTo>
                  <a:pt x="276275" y="232410"/>
                </a:lnTo>
                <a:lnTo>
                  <a:pt x="280085" y="232410"/>
                </a:lnTo>
                <a:lnTo>
                  <a:pt x="283070" y="231140"/>
                </a:lnTo>
                <a:lnTo>
                  <a:pt x="284772" y="231140"/>
                </a:lnTo>
                <a:lnTo>
                  <a:pt x="288543" y="228600"/>
                </a:lnTo>
                <a:lnTo>
                  <a:pt x="290537" y="227330"/>
                </a:lnTo>
                <a:lnTo>
                  <a:pt x="294716" y="224790"/>
                </a:lnTo>
                <a:lnTo>
                  <a:pt x="296748" y="222250"/>
                </a:lnTo>
                <a:lnTo>
                  <a:pt x="310210" y="196850"/>
                </a:lnTo>
                <a:lnTo>
                  <a:pt x="309841" y="194310"/>
                </a:lnTo>
                <a:lnTo>
                  <a:pt x="308275" y="189230"/>
                </a:lnTo>
                <a:close/>
              </a:path>
              <a:path w="431800" h="436879">
                <a:moveTo>
                  <a:pt x="261416" y="146050"/>
                </a:moveTo>
                <a:lnTo>
                  <a:pt x="257149" y="146050"/>
                </a:lnTo>
                <a:lnTo>
                  <a:pt x="254596" y="147320"/>
                </a:lnTo>
                <a:lnTo>
                  <a:pt x="253187" y="148590"/>
                </a:lnTo>
                <a:lnTo>
                  <a:pt x="250062" y="149860"/>
                </a:lnTo>
                <a:lnTo>
                  <a:pt x="248424" y="151130"/>
                </a:lnTo>
                <a:lnTo>
                  <a:pt x="244982" y="153670"/>
                </a:lnTo>
                <a:lnTo>
                  <a:pt x="238531" y="158750"/>
                </a:lnTo>
                <a:lnTo>
                  <a:pt x="236042" y="162560"/>
                </a:lnTo>
                <a:lnTo>
                  <a:pt x="232803" y="170180"/>
                </a:lnTo>
                <a:lnTo>
                  <a:pt x="231901" y="172720"/>
                </a:lnTo>
                <a:lnTo>
                  <a:pt x="231520" y="179070"/>
                </a:lnTo>
                <a:lnTo>
                  <a:pt x="232003" y="181610"/>
                </a:lnTo>
                <a:lnTo>
                  <a:pt x="248246" y="198120"/>
                </a:lnTo>
                <a:lnTo>
                  <a:pt x="250824" y="199390"/>
                </a:lnTo>
                <a:lnTo>
                  <a:pt x="255993" y="199390"/>
                </a:lnTo>
                <a:lnTo>
                  <a:pt x="258559" y="198120"/>
                </a:lnTo>
                <a:lnTo>
                  <a:pt x="263651" y="196850"/>
                </a:lnTo>
                <a:lnTo>
                  <a:pt x="266141" y="195580"/>
                </a:lnTo>
                <a:lnTo>
                  <a:pt x="271030" y="194310"/>
                </a:lnTo>
                <a:lnTo>
                  <a:pt x="277952" y="190500"/>
                </a:lnTo>
                <a:lnTo>
                  <a:pt x="280149" y="190500"/>
                </a:lnTo>
                <a:lnTo>
                  <a:pt x="284416" y="189230"/>
                </a:lnTo>
                <a:lnTo>
                  <a:pt x="308275" y="189230"/>
                </a:lnTo>
                <a:lnTo>
                  <a:pt x="307492" y="186690"/>
                </a:lnTo>
                <a:lnTo>
                  <a:pt x="306495" y="185420"/>
                </a:lnTo>
                <a:lnTo>
                  <a:pt x="250672" y="185420"/>
                </a:lnTo>
                <a:lnTo>
                  <a:pt x="248919" y="184150"/>
                </a:lnTo>
                <a:lnTo>
                  <a:pt x="246164" y="181610"/>
                </a:lnTo>
                <a:lnTo>
                  <a:pt x="245313" y="180340"/>
                </a:lnTo>
                <a:lnTo>
                  <a:pt x="244208" y="176530"/>
                </a:lnTo>
                <a:lnTo>
                  <a:pt x="244233" y="172720"/>
                </a:lnTo>
                <a:lnTo>
                  <a:pt x="244767" y="170180"/>
                </a:lnTo>
                <a:lnTo>
                  <a:pt x="246608" y="167640"/>
                </a:lnTo>
                <a:lnTo>
                  <a:pt x="247929" y="165100"/>
                </a:lnTo>
                <a:lnTo>
                  <a:pt x="251586" y="162560"/>
                </a:lnTo>
                <a:lnTo>
                  <a:pt x="253530" y="160020"/>
                </a:lnTo>
                <a:lnTo>
                  <a:pt x="257428" y="158750"/>
                </a:lnTo>
                <a:lnTo>
                  <a:pt x="259206" y="157480"/>
                </a:lnTo>
                <a:lnTo>
                  <a:pt x="262458" y="156210"/>
                </a:lnTo>
                <a:lnTo>
                  <a:pt x="263842" y="156210"/>
                </a:lnTo>
                <a:lnTo>
                  <a:pt x="266141" y="154940"/>
                </a:lnTo>
                <a:lnTo>
                  <a:pt x="267512" y="154940"/>
                </a:lnTo>
                <a:lnTo>
                  <a:pt x="267665" y="153670"/>
                </a:lnTo>
                <a:lnTo>
                  <a:pt x="267360" y="152400"/>
                </a:lnTo>
                <a:lnTo>
                  <a:pt x="267042" y="151130"/>
                </a:lnTo>
                <a:lnTo>
                  <a:pt x="266141" y="151130"/>
                </a:lnTo>
                <a:lnTo>
                  <a:pt x="265556" y="149860"/>
                </a:lnTo>
                <a:lnTo>
                  <a:pt x="264210" y="148590"/>
                </a:lnTo>
                <a:lnTo>
                  <a:pt x="263626" y="148590"/>
                </a:lnTo>
                <a:lnTo>
                  <a:pt x="262597" y="147320"/>
                </a:lnTo>
                <a:lnTo>
                  <a:pt x="261416" y="146050"/>
                </a:lnTo>
                <a:close/>
              </a:path>
              <a:path w="431800" h="436879">
                <a:moveTo>
                  <a:pt x="292785" y="175260"/>
                </a:moveTo>
                <a:lnTo>
                  <a:pt x="282600" y="175260"/>
                </a:lnTo>
                <a:lnTo>
                  <a:pt x="277469" y="177800"/>
                </a:lnTo>
                <a:lnTo>
                  <a:pt x="274967" y="177800"/>
                </a:lnTo>
                <a:lnTo>
                  <a:pt x="270090" y="180340"/>
                </a:lnTo>
                <a:lnTo>
                  <a:pt x="263016" y="182880"/>
                </a:lnTo>
                <a:lnTo>
                  <a:pt x="260781" y="184150"/>
                </a:lnTo>
                <a:lnTo>
                  <a:pt x="256514" y="185420"/>
                </a:lnTo>
                <a:lnTo>
                  <a:pt x="306495" y="185420"/>
                </a:lnTo>
                <a:lnTo>
                  <a:pt x="305498" y="184150"/>
                </a:lnTo>
                <a:lnTo>
                  <a:pt x="302666" y="181610"/>
                </a:lnTo>
                <a:lnTo>
                  <a:pt x="300278" y="179070"/>
                </a:lnTo>
                <a:lnTo>
                  <a:pt x="297827" y="177800"/>
                </a:lnTo>
                <a:lnTo>
                  <a:pt x="292785" y="175260"/>
                </a:lnTo>
                <a:close/>
              </a:path>
              <a:path w="431800" h="436879">
                <a:moveTo>
                  <a:pt x="341168" y="106680"/>
                </a:moveTo>
                <a:lnTo>
                  <a:pt x="318871" y="106680"/>
                </a:lnTo>
                <a:lnTo>
                  <a:pt x="325170" y="110490"/>
                </a:lnTo>
                <a:lnTo>
                  <a:pt x="331609" y="116840"/>
                </a:lnTo>
                <a:lnTo>
                  <a:pt x="307289" y="153670"/>
                </a:lnTo>
                <a:lnTo>
                  <a:pt x="307378" y="157480"/>
                </a:lnTo>
                <a:lnTo>
                  <a:pt x="329222" y="179070"/>
                </a:lnTo>
                <a:lnTo>
                  <a:pt x="335419" y="177800"/>
                </a:lnTo>
                <a:lnTo>
                  <a:pt x="338531" y="177800"/>
                </a:lnTo>
                <a:lnTo>
                  <a:pt x="344766" y="173990"/>
                </a:lnTo>
                <a:lnTo>
                  <a:pt x="347776" y="171450"/>
                </a:lnTo>
                <a:lnTo>
                  <a:pt x="354025" y="165100"/>
                </a:lnTo>
                <a:lnTo>
                  <a:pt x="330606" y="165100"/>
                </a:lnTo>
                <a:lnTo>
                  <a:pt x="327405" y="163830"/>
                </a:lnTo>
                <a:lnTo>
                  <a:pt x="322846" y="158750"/>
                </a:lnTo>
                <a:lnTo>
                  <a:pt x="321678" y="157480"/>
                </a:lnTo>
                <a:lnTo>
                  <a:pt x="320370" y="152400"/>
                </a:lnTo>
                <a:lnTo>
                  <a:pt x="338937" y="124460"/>
                </a:lnTo>
                <a:lnTo>
                  <a:pt x="359025" y="124460"/>
                </a:lnTo>
                <a:lnTo>
                  <a:pt x="341168" y="106680"/>
                </a:lnTo>
                <a:close/>
              </a:path>
              <a:path w="431800" h="436879">
                <a:moveTo>
                  <a:pt x="359025" y="124460"/>
                </a:moveTo>
                <a:lnTo>
                  <a:pt x="338937" y="124460"/>
                </a:lnTo>
                <a:lnTo>
                  <a:pt x="350697" y="137160"/>
                </a:lnTo>
                <a:lnTo>
                  <a:pt x="350767" y="138430"/>
                </a:lnTo>
                <a:lnTo>
                  <a:pt x="330606" y="165100"/>
                </a:lnTo>
                <a:lnTo>
                  <a:pt x="354025" y="165100"/>
                </a:lnTo>
                <a:lnTo>
                  <a:pt x="356450" y="161290"/>
                </a:lnTo>
                <a:lnTo>
                  <a:pt x="359524" y="152400"/>
                </a:lnTo>
                <a:lnTo>
                  <a:pt x="360222" y="148590"/>
                </a:lnTo>
                <a:lnTo>
                  <a:pt x="360057" y="143510"/>
                </a:lnTo>
                <a:lnTo>
                  <a:pt x="374148" y="143510"/>
                </a:lnTo>
                <a:lnTo>
                  <a:pt x="374599" y="142240"/>
                </a:lnTo>
                <a:lnTo>
                  <a:pt x="374865" y="142240"/>
                </a:lnTo>
                <a:lnTo>
                  <a:pt x="375030" y="140970"/>
                </a:lnTo>
                <a:lnTo>
                  <a:pt x="374827" y="140970"/>
                </a:lnTo>
                <a:lnTo>
                  <a:pt x="374332" y="139700"/>
                </a:lnTo>
                <a:lnTo>
                  <a:pt x="359025" y="124460"/>
                </a:lnTo>
                <a:close/>
              </a:path>
              <a:path w="431800" h="436879">
                <a:moveTo>
                  <a:pt x="374148" y="143510"/>
                </a:moveTo>
                <a:lnTo>
                  <a:pt x="360057" y="143510"/>
                </a:lnTo>
                <a:lnTo>
                  <a:pt x="366090" y="148590"/>
                </a:lnTo>
                <a:lnTo>
                  <a:pt x="366598" y="149860"/>
                </a:lnTo>
                <a:lnTo>
                  <a:pt x="367664" y="149860"/>
                </a:lnTo>
                <a:lnTo>
                  <a:pt x="368312" y="148590"/>
                </a:lnTo>
                <a:lnTo>
                  <a:pt x="369836" y="148590"/>
                </a:lnTo>
                <a:lnTo>
                  <a:pt x="370751" y="147320"/>
                </a:lnTo>
                <a:lnTo>
                  <a:pt x="372922" y="144780"/>
                </a:lnTo>
                <a:lnTo>
                  <a:pt x="373697" y="144780"/>
                </a:lnTo>
                <a:lnTo>
                  <a:pt x="374148" y="143510"/>
                </a:lnTo>
                <a:close/>
              </a:path>
              <a:path w="431800" h="436879">
                <a:moveTo>
                  <a:pt x="319963" y="91440"/>
                </a:moveTo>
                <a:lnTo>
                  <a:pt x="313029" y="91440"/>
                </a:lnTo>
                <a:lnTo>
                  <a:pt x="309448" y="92710"/>
                </a:lnTo>
                <a:lnTo>
                  <a:pt x="283006" y="120650"/>
                </a:lnTo>
                <a:lnTo>
                  <a:pt x="282105" y="121920"/>
                </a:lnTo>
                <a:lnTo>
                  <a:pt x="280504" y="128270"/>
                </a:lnTo>
                <a:lnTo>
                  <a:pt x="280466" y="130810"/>
                </a:lnTo>
                <a:lnTo>
                  <a:pt x="280682" y="130810"/>
                </a:lnTo>
                <a:lnTo>
                  <a:pt x="281584" y="132080"/>
                </a:lnTo>
                <a:lnTo>
                  <a:pt x="282320" y="133350"/>
                </a:lnTo>
                <a:lnTo>
                  <a:pt x="283959" y="134620"/>
                </a:lnTo>
                <a:lnTo>
                  <a:pt x="284568" y="135890"/>
                </a:lnTo>
                <a:lnTo>
                  <a:pt x="285749" y="137160"/>
                </a:lnTo>
                <a:lnTo>
                  <a:pt x="288988" y="137160"/>
                </a:lnTo>
                <a:lnTo>
                  <a:pt x="289813" y="135890"/>
                </a:lnTo>
                <a:lnTo>
                  <a:pt x="290258" y="134620"/>
                </a:lnTo>
                <a:lnTo>
                  <a:pt x="291083" y="132080"/>
                </a:lnTo>
                <a:lnTo>
                  <a:pt x="291680" y="129540"/>
                </a:lnTo>
                <a:lnTo>
                  <a:pt x="293230" y="125730"/>
                </a:lnTo>
                <a:lnTo>
                  <a:pt x="306158" y="109220"/>
                </a:lnTo>
                <a:lnTo>
                  <a:pt x="310464" y="106680"/>
                </a:lnTo>
                <a:lnTo>
                  <a:pt x="341168" y="106680"/>
                </a:lnTo>
                <a:lnTo>
                  <a:pt x="333514" y="99060"/>
                </a:lnTo>
                <a:lnTo>
                  <a:pt x="330111" y="96520"/>
                </a:lnTo>
                <a:lnTo>
                  <a:pt x="323380" y="92710"/>
                </a:lnTo>
                <a:lnTo>
                  <a:pt x="319963" y="91440"/>
                </a:lnTo>
                <a:close/>
              </a:path>
              <a:path w="431800" h="436879">
                <a:moveTo>
                  <a:pt x="320459" y="27939"/>
                </a:moveTo>
                <a:lnTo>
                  <a:pt x="318795" y="27939"/>
                </a:lnTo>
                <a:lnTo>
                  <a:pt x="317728" y="29210"/>
                </a:lnTo>
                <a:lnTo>
                  <a:pt x="317093" y="29210"/>
                </a:lnTo>
                <a:lnTo>
                  <a:pt x="315620" y="30480"/>
                </a:lnTo>
                <a:lnTo>
                  <a:pt x="314731" y="30480"/>
                </a:lnTo>
                <a:lnTo>
                  <a:pt x="312724" y="33020"/>
                </a:lnTo>
                <a:lnTo>
                  <a:pt x="311950" y="34290"/>
                </a:lnTo>
                <a:lnTo>
                  <a:pt x="310794" y="35560"/>
                </a:lnTo>
                <a:lnTo>
                  <a:pt x="310400" y="35560"/>
                </a:lnTo>
                <a:lnTo>
                  <a:pt x="309943" y="36830"/>
                </a:lnTo>
                <a:lnTo>
                  <a:pt x="309879" y="38100"/>
                </a:lnTo>
                <a:lnTo>
                  <a:pt x="310299" y="38100"/>
                </a:lnTo>
                <a:lnTo>
                  <a:pt x="393204" y="121920"/>
                </a:lnTo>
                <a:lnTo>
                  <a:pt x="395871" y="121920"/>
                </a:lnTo>
                <a:lnTo>
                  <a:pt x="396519" y="120650"/>
                </a:lnTo>
                <a:lnTo>
                  <a:pt x="397992" y="119380"/>
                </a:lnTo>
                <a:lnTo>
                  <a:pt x="398856" y="119380"/>
                </a:lnTo>
                <a:lnTo>
                  <a:pt x="400862" y="116840"/>
                </a:lnTo>
                <a:lnTo>
                  <a:pt x="401662" y="116840"/>
                </a:lnTo>
                <a:lnTo>
                  <a:pt x="402818" y="114300"/>
                </a:lnTo>
                <a:lnTo>
                  <a:pt x="403199" y="114300"/>
                </a:lnTo>
                <a:lnTo>
                  <a:pt x="403618" y="113030"/>
                </a:lnTo>
                <a:lnTo>
                  <a:pt x="403567" y="111760"/>
                </a:lnTo>
                <a:lnTo>
                  <a:pt x="403034" y="111760"/>
                </a:lnTo>
                <a:lnTo>
                  <a:pt x="320459" y="27939"/>
                </a:lnTo>
                <a:close/>
              </a:path>
              <a:path w="431800" h="436879">
                <a:moveTo>
                  <a:pt x="348475" y="0"/>
                </a:moveTo>
                <a:lnTo>
                  <a:pt x="346824" y="0"/>
                </a:lnTo>
                <a:lnTo>
                  <a:pt x="345744" y="1270"/>
                </a:lnTo>
                <a:lnTo>
                  <a:pt x="345109" y="1270"/>
                </a:lnTo>
                <a:lnTo>
                  <a:pt x="343636" y="2539"/>
                </a:lnTo>
                <a:lnTo>
                  <a:pt x="342760" y="2539"/>
                </a:lnTo>
                <a:lnTo>
                  <a:pt x="340740" y="5080"/>
                </a:lnTo>
                <a:lnTo>
                  <a:pt x="339966" y="6350"/>
                </a:lnTo>
                <a:lnTo>
                  <a:pt x="338810" y="7620"/>
                </a:lnTo>
                <a:lnTo>
                  <a:pt x="338416" y="7620"/>
                </a:lnTo>
                <a:lnTo>
                  <a:pt x="337959" y="8889"/>
                </a:lnTo>
                <a:lnTo>
                  <a:pt x="337896" y="10160"/>
                </a:lnTo>
                <a:lnTo>
                  <a:pt x="338327" y="10160"/>
                </a:lnTo>
                <a:lnTo>
                  <a:pt x="421233" y="93980"/>
                </a:lnTo>
                <a:lnTo>
                  <a:pt x="423887" y="93980"/>
                </a:lnTo>
                <a:lnTo>
                  <a:pt x="424535" y="92710"/>
                </a:lnTo>
                <a:lnTo>
                  <a:pt x="426008" y="91440"/>
                </a:lnTo>
                <a:lnTo>
                  <a:pt x="426872" y="91440"/>
                </a:lnTo>
                <a:lnTo>
                  <a:pt x="428878" y="88900"/>
                </a:lnTo>
                <a:lnTo>
                  <a:pt x="429679" y="87630"/>
                </a:lnTo>
                <a:lnTo>
                  <a:pt x="430834" y="86360"/>
                </a:lnTo>
                <a:lnTo>
                  <a:pt x="431228" y="86360"/>
                </a:lnTo>
                <a:lnTo>
                  <a:pt x="431634" y="85090"/>
                </a:lnTo>
                <a:lnTo>
                  <a:pt x="431584" y="83820"/>
                </a:lnTo>
                <a:lnTo>
                  <a:pt x="431380" y="83820"/>
                </a:lnTo>
                <a:lnTo>
                  <a:pt x="431063" y="82550"/>
                </a:lnTo>
                <a:lnTo>
                  <a:pt x="348475" y="0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226946" y="4880884"/>
            <a:ext cx="455218" cy="46201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756050" y="4915991"/>
            <a:ext cx="475653" cy="445769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454853" y="4882125"/>
            <a:ext cx="325755" cy="306070"/>
          </a:xfrm>
          <a:custGeom>
            <a:avLst/>
            <a:gdLst/>
            <a:ahLst/>
            <a:cxnLst/>
            <a:rect l="l" t="t" r="r" b="b"/>
            <a:pathLst>
              <a:path w="325754" h="306070">
                <a:moveTo>
                  <a:pt x="54039" y="237489"/>
                </a:moveTo>
                <a:lnTo>
                  <a:pt x="32092" y="237489"/>
                </a:lnTo>
                <a:lnTo>
                  <a:pt x="101498" y="306069"/>
                </a:lnTo>
                <a:lnTo>
                  <a:pt x="104952" y="306069"/>
                </a:lnTo>
                <a:lnTo>
                  <a:pt x="106552" y="304799"/>
                </a:lnTo>
                <a:lnTo>
                  <a:pt x="107441" y="303529"/>
                </a:lnTo>
                <a:lnTo>
                  <a:pt x="109461" y="302259"/>
                </a:lnTo>
                <a:lnTo>
                  <a:pt x="110261" y="300989"/>
                </a:lnTo>
                <a:lnTo>
                  <a:pt x="111404" y="299719"/>
                </a:lnTo>
                <a:lnTo>
                  <a:pt x="111823" y="298449"/>
                </a:lnTo>
                <a:lnTo>
                  <a:pt x="112356" y="297179"/>
                </a:lnTo>
                <a:lnTo>
                  <a:pt x="112293" y="295909"/>
                </a:lnTo>
                <a:lnTo>
                  <a:pt x="112077" y="295909"/>
                </a:lnTo>
                <a:lnTo>
                  <a:pt x="54039" y="237489"/>
                </a:lnTo>
                <a:close/>
              </a:path>
              <a:path w="325754" h="306070">
                <a:moveTo>
                  <a:pt x="59270" y="194309"/>
                </a:moveTo>
                <a:lnTo>
                  <a:pt x="56426" y="194309"/>
                </a:lnTo>
                <a:lnTo>
                  <a:pt x="368" y="250189"/>
                </a:lnTo>
                <a:lnTo>
                  <a:pt x="152" y="251459"/>
                </a:lnTo>
                <a:lnTo>
                  <a:pt x="0" y="252729"/>
                </a:lnTo>
                <a:lnTo>
                  <a:pt x="406" y="253999"/>
                </a:lnTo>
                <a:lnTo>
                  <a:pt x="761" y="253999"/>
                </a:lnTo>
                <a:lnTo>
                  <a:pt x="1739" y="255269"/>
                </a:lnTo>
                <a:lnTo>
                  <a:pt x="2374" y="256539"/>
                </a:lnTo>
                <a:lnTo>
                  <a:pt x="3936" y="257809"/>
                </a:lnTo>
                <a:lnTo>
                  <a:pt x="4660" y="259079"/>
                </a:lnTo>
                <a:lnTo>
                  <a:pt x="6019" y="259079"/>
                </a:lnTo>
                <a:lnTo>
                  <a:pt x="6616" y="260349"/>
                </a:lnTo>
                <a:lnTo>
                  <a:pt x="9359" y="260349"/>
                </a:lnTo>
                <a:lnTo>
                  <a:pt x="32092" y="237489"/>
                </a:lnTo>
                <a:lnTo>
                  <a:pt x="54039" y="237489"/>
                </a:lnTo>
                <a:lnTo>
                  <a:pt x="42684" y="226059"/>
                </a:lnTo>
                <a:lnTo>
                  <a:pt x="65417" y="203199"/>
                </a:lnTo>
                <a:lnTo>
                  <a:pt x="65633" y="203199"/>
                </a:lnTo>
                <a:lnTo>
                  <a:pt x="65811" y="201929"/>
                </a:lnTo>
                <a:lnTo>
                  <a:pt x="65481" y="200659"/>
                </a:lnTo>
                <a:lnTo>
                  <a:pt x="65150" y="200659"/>
                </a:lnTo>
                <a:lnTo>
                  <a:pt x="64160" y="199389"/>
                </a:lnTo>
                <a:lnTo>
                  <a:pt x="63525" y="198119"/>
                </a:lnTo>
                <a:lnTo>
                  <a:pt x="62750" y="198119"/>
                </a:lnTo>
                <a:lnTo>
                  <a:pt x="61975" y="196849"/>
                </a:lnTo>
                <a:lnTo>
                  <a:pt x="61239" y="195579"/>
                </a:lnTo>
                <a:lnTo>
                  <a:pt x="59893" y="195579"/>
                </a:lnTo>
                <a:lnTo>
                  <a:pt x="59270" y="194309"/>
                </a:lnTo>
                <a:close/>
              </a:path>
              <a:path w="325754" h="306070">
                <a:moveTo>
                  <a:pt x="136321" y="165099"/>
                </a:moveTo>
                <a:lnTo>
                  <a:pt x="104762" y="187959"/>
                </a:lnTo>
                <a:lnTo>
                  <a:pt x="99923" y="203199"/>
                </a:lnTo>
                <a:lnTo>
                  <a:pt x="100710" y="213359"/>
                </a:lnTo>
                <a:lnTo>
                  <a:pt x="102222" y="218439"/>
                </a:lnTo>
                <a:lnTo>
                  <a:pt x="107467" y="228599"/>
                </a:lnTo>
                <a:lnTo>
                  <a:pt x="111036" y="232409"/>
                </a:lnTo>
                <a:lnTo>
                  <a:pt x="120230" y="242569"/>
                </a:lnTo>
                <a:lnTo>
                  <a:pt x="124980" y="245109"/>
                </a:lnTo>
                <a:lnTo>
                  <a:pt x="134581" y="251459"/>
                </a:lnTo>
                <a:lnTo>
                  <a:pt x="139407" y="252729"/>
                </a:lnTo>
                <a:lnTo>
                  <a:pt x="153885" y="252729"/>
                </a:lnTo>
                <a:lnTo>
                  <a:pt x="163360" y="247649"/>
                </a:lnTo>
                <a:lnTo>
                  <a:pt x="168008" y="245109"/>
                </a:lnTo>
                <a:lnTo>
                  <a:pt x="173778" y="238759"/>
                </a:lnTo>
                <a:lnTo>
                  <a:pt x="147878" y="238759"/>
                </a:lnTo>
                <a:lnTo>
                  <a:pt x="141287" y="237489"/>
                </a:lnTo>
                <a:lnTo>
                  <a:pt x="138036" y="236219"/>
                </a:lnTo>
                <a:lnTo>
                  <a:pt x="131571" y="232409"/>
                </a:lnTo>
                <a:lnTo>
                  <a:pt x="128447" y="228599"/>
                </a:lnTo>
                <a:lnTo>
                  <a:pt x="122250" y="223519"/>
                </a:lnTo>
                <a:lnTo>
                  <a:pt x="119672" y="219709"/>
                </a:lnTo>
                <a:lnTo>
                  <a:pt x="115709" y="213359"/>
                </a:lnTo>
                <a:lnTo>
                  <a:pt x="114439" y="209549"/>
                </a:lnTo>
                <a:lnTo>
                  <a:pt x="113360" y="203199"/>
                </a:lnTo>
                <a:lnTo>
                  <a:pt x="113639" y="199389"/>
                </a:lnTo>
                <a:lnTo>
                  <a:pt x="134264" y="179069"/>
                </a:lnTo>
                <a:lnTo>
                  <a:pt x="168304" y="179069"/>
                </a:lnTo>
                <a:lnTo>
                  <a:pt x="165214" y="176529"/>
                </a:lnTo>
                <a:lnTo>
                  <a:pt x="160489" y="172719"/>
                </a:lnTo>
                <a:lnTo>
                  <a:pt x="150837" y="167639"/>
                </a:lnTo>
                <a:lnTo>
                  <a:pt x="146011" y="166369"/>
                </a:lnTo>
                <a:lnTo>
                  <a:pt x="136321" y="165099"/>
                </a:lnTo>
                <a:close/>
              </a:path>
              <a:path w="325754" h="306070">
                <a:moveTo>
                  <a:pt x="168304" y="179069"/>
                </a:moveTo>
                <a:lnTo>
                  <a:pt x="137591" y="179069"/>
                </a:lnTo>
                <a:lnTo>
                  <a:pt x="144183" y="180339"/>
                </a:lnTo>
                <a:lnTo>
                  <a:pt x="147446" y="182879"/>
                </a:lnTo>
                <a:lnTo>
                  <a:pt x="153898" y="186689"/>
                </a:lnTo>
                <a:lnTo>
                  <a:pt x="157010" y="189229"/>
                </a:lnTo>
                <a:lnTo>
                  <a:pt x="160007" y="191769"/>
                </a:lnTo>
                <a:lnTo>
                  <a:pt x="163207" y="195579"/>
                </a:lnTo>
                <a:lnTo>
                  <a:pt x="165811" y="198119"/>
                </a:lnTo>
                <a:lnTo>
                  <a:pt x="169824" y="205739"/>
                </a:lnTo>
                <a:lnTo>
                  <a:pt x="171081" y="208279"/>
                </a:lnTo>
                <a:lnTo>
                  <a:pt x="171914" y="213359"/>
                </a:lnTo>
                <a:lnTo>
                  <a:pt x="172021" y="215899"/>
                </a:lnTo>
                <a:lnTo>
                  <a:pt x="171818" y="218439"/>
                </a:lnTo>
                <a:lnTo>
                  <a:pt x="169570" y="224789"/>
                </a:lnTo>
                <a:lnTo>
                  <a:pt x="167512" y="228599"/>
                </a:lnTo>
                <a:lnTo>
                  <a:pt x="161251" y="234949"/>
                </a:lnTo>
                <a:lnTo>
                  <a:pt x="151206" y="238759"/>
                </a:lnTo>
                <a:lnTo>
                  <a:pt x="173778" y="238759"/>
                </a:lnTo>
                <a:lnTo>
                  <a:pt x="177241" y="234949"/>
                </a:lnTo>
                <a:lnTo>
                  <a:pt x="180593" y="231139"/>
                </a:lnTo>
                <a:lnTo>
                  <a:pt x="184607" y="220979"/>
                </a:lnTo>
                <a:lnTo>
                  <a:pt x="185419" y="215899"/>
                </a:lnTo>
                <a:lnTo>
                  <a:pt x="184645" y="205739"/>
                </a:lnTo>
                <a:lnTo>
                  <a:pt x="183146" y="200659"/>
                </a:lnTo>
                <a:lnTo>
                  <a:pt x="177926" y="190499"/>
                </a:lnTo>
                <a:lnTo>
                  <a:pt x="174370" y="185419"/>
                </a:lnTo>
                <a:lnTo>
                  <a:pt x="169849" y="180339"/>
                </a:lnTo>
                <a:lnTo>
                  <a:pt x="168304" y="179069"/>
                </a:lnTo>
                <a:close/>
              </a:path>
              <a:path w="325754" h="306070">
                <a:moveTo>
                  <a:pt x="154470" y="111759"/>
                </a:moveTo>
                <a:lnTo>
                  <a:pt x="151714" y="111759"/>
                </a:lnTo>
                <a:lnTo>
                  <a:pt x="151066" y="113029"/>
                </a:lnTo>
                <a:lnTo>
                  <a:pt x="149580" y="113029"/>
                </a:lnTo>
                <a:lnTo>
                  <a:pt x="148704" y="114299"/>
                </a:lnTo>
                <a:lnTo>
                  <a:pt x="146697" y="116839"/>
                </a:lnTo>
                <a:lnTo>
                  <a:pt x="145910" y="116839"/>
                </a:lnTo>
                <a:lnTo>
                  <a:pt x="144767" y="118109"/>
                </a:lnTo>
                <a:lnTo>
                  <a:pt x="143967" y="120649"/>
                </a:lnTo>
                <a:lnTo>
                  <a:pt x="144119" y="121919"/>
                </a:lnTo>
                <a:lnTo>
                  <a:pt x="144310" y="121919"/>
                </a:lnTo>
                <a:lnTo>
                  <a:pt x="157772" y="135889"/>
                </a:lnTo>
                <a:lnTo>
                  <a:pt x="149745" y="143509"/>
                </a:lnTo>
                <a:lnTo>
                  <a:pt x="166204" y="143509"/>
                </a:lnTo>
                <a:lnTo>
                  <a:pt x="201790" y="179069"/>
                </a:lnTo>
                <a:lnTo>
                  <a:pt x="204876" y="181609"/>
                </a:lnTo>
                <a:lnTo>
                  <a:pt x="210781" y="185419"/>
                </a:lnTo>
                <a:lnTo>
                  <a:pt x="213690" y="186689"/>
                </a:lnTo>
                <a:lnTo>
                  <a:pt x="222224" y="186689"/>
                </a:lnTo>
                <a:lnTo>
                  <a:pt x="227850" y="184149"/>
                </a:lnTo>
                <a:lnTo>
                  <a:pt x="230682" y="181609"/>
                </a:lnTo>
                <a:lnTo>
                  <a:pt x="234505" y="177799"/>
                </a:lnTo>
                <a:lnTo>
                  <a:pt x="235381" y="176529"/>
                </a:lnTo>
                <a:lnTo>
                  <a:pt x="237032" y="175259"/>
                </a:lnTo>
                <a:lnTo>
                  <a:pt x="237769" y="173989"/>
                </a:lnTo>
                <a:lnTo>
                  <a:pt x="238423" y="172719"/>
                </a:lnTo>
                <a:lnTo>
                  <a:pt x="220687" y="172719"/>
                </a:lnTo>
                <a:lnTo>
                  <a:pt x="214541" y="171449"/>
                </a:lnTo>
                <a:lnTo>
                  <a:pt x="211086" y="168909"/>
                </a:lnTo>
                <a:lnTo>
                  <a:pt x="176364" y="133349"/>
                </a:lnTo>
                <a:lnTo>
                  <a:pt x="184455" y="125729"/>
                </a:lnTo>
                <a:lnTo>
                  <a:pt x="167932" y="125729"/>
                </a:lnTo>
                <a:lnTo>
                  <a:pt x="154470" y="111759"/>
                </a:lnTo>
                <a:close/>
              </a:path>
              <a:path w="325754" h="306070">
                <a:moveTo>
                  <a:pt x="234581" y="160019"/>
                </a:moveTo>
                <a:lnTo>
                  <a:pt x="231355" y="160019"/>
                </a:lnTo>
                <a:lnTo>
                  <a:pt x="230606" y="162559"/>
                </a:lnTo>
                <a:lnTo>
                  <a:pt x="229869" y="163829"/>
                </a:lnTo>
                <a:lnTo>
                  <a:pt x="229400" y="165099"/>
                </a:lnTo>
                <a:lnTo>
                  <a:pt x="228295" y="166369"/>
                </a:lnTo>
                <a:lnTo>
                  <a:pt x="227545" y="167639"/>
                </a:lnTo>
                <a:lnTo>
                  <a:pt x="223685" y="171449"/>
                </a:lnTo>
                <a:lnTo>
                  <a:pt x="220687" y="172719"/>
                </a:lnTo>
                <a:lnTo>
                  <a:pt x="238423" y="172719"/>
                </a:lnTo>
                <a:lnTo>
                  <a:pt x="239077" y="171449"/>
                </a:lnTo>
                <a:lnTo>
                  <a:pt x="239598" y="171449"/>
                </a:lnTo>
                <a:lnTo>
                  <a:pt x="240334" y="168909"/>
                </a:lnTo>
                <a:lnTo>
                  <a:pt x="240512" y="167639"/>
                </a:lnTo>
                <a:lnTo>
                  <a:pt x="240512" y="166369"/>
                </a:lnTo>
                <a:lnTo>
                  <a:pt x="240245" y="166369"/>
                </a:lnTo>
                <a:lnTo>
                  <a:pt x="239179" y="163829"/>
                </a:lnTo>
                <a:lnTo>
                  <a:pt x="238315" y="163829"/>
                </a:lnTo>
                <a:lnTo>
                  <a:pt x="237134" y="162559"/>
                </a:lnTo>
                <a:lnTo>
                  <a:pt x="236397" y="161289"/>
                </a:lnTo>
                <a:lnTo>
                  <a:pt x="235737" y="161289"/>
                </a:lnTo>
                <a:lnTo>
                  <a:pt x="234581" y="160019"/>
                </a:lnTo>
                <a:close/>
              </a:path>
              <a:path w="325754" h="306070">
                <a:moveTo>
                  <a:pt x="233324" y="158749"/>
                </a:moveTo>
                <a:lnTo>
                  <a:pt x="232981" y="158749"/>
                </a:lnTo>
                <a:lnTo>
                  <a:pt x="232409" y="160019"/>
                </a:lnTo>
                <a:lnTo>
                  <a:pt x="234099" y="160019"/>
                </a:lnTo>
                <a:lnTo>
                  <a:pt x="233324" y="158749"/>
                </a:lnTo>
                <a:close/>
              </a:path>
              <a:path w="325754" h="306070">
                <a:moveTo>
                  <a:pt x="166204" y="143509"/>
                </a:moveTo>
                <a:lnTo>
                  <a:pt x="149529" y="143509"/>
                </a:lnTo>
                <a:lnTo>
                  <a:pt x="149275" y="144779"/>
                </a:lnTo>
                <a:lnTo>
                  <a:pt x="149682" y="146049"/>
                </a:lnTo>
                <a:lnTo>
                  <a:pt x="149986" y="147319"/>
                </a:lnTo>
                <a:lnTo>
                  <a:pt x="150850" y="148589"/>
                </a:lnTo>
                <a:lnTo>
                  <a:pt x="151460" y="148589"/>
                </a:lnTo>
                <a:lnTo>
                  <a:pt x="153708" y="151129"/>
                </a:lnTo>
                <a:lnTo>
                  <a:pt x="154965" y="152399"/>
                </a:lnTo>
                <a:lnTo>
                  <a:pt x="157835" y="152399"/>
                </a:lnTo>
                <a:lnTo>
                  <a:pt x="166204" y="143509"/>
                </a:lnTo>
                <a:close/>
              </a:path>
              <a:path w="325754" h="306070">
                <a:moveTo>
                  <a:pt x="262818" y="77469"/>
                </a:moveTo>
                <a:lnTo>
                  <a:pt x="238645" y="77469"/>
                </a:lnTo>
                <a:lnTo>
                  <a:pt x="247040" y="82549"/>
                </a:lnTo>
                <a:lnTo>
                  <a:pt x="253491" y="88899"/>
                </a:lnTo>
                <a:lnTo>
                  <a:pt x="241541" y="100329"/>
                </a:lnTo>
                <a:lnTo>
                  <a:pt x="238048" y="105409"/>
                </a:lnTo>
                <a:lnTo>
                  <a:pt x="232663" y="113029"/>
                </a:lnTo>
                <a:lnTo>
                  <a:pt x="230885" y="116839"/>
                </a:lnTo>
                <a:lnTo>
                  <a:pt x="229171" y="125729"/>
                </a:lnTo>
                <a:lnTo>
                  <a:pt x="229247" y="129539"/>
                </a:lnTo>
                <a:lnTo>
                  <a:pt x="231305" y="135889"/>
                </a:lnTo>
                <a:lnTo>
                  <a:pt x="233375" y="139699"/>
                </a:lnTo>
                <a:lnTo>
                  <a:pt x="239166" y="144779"/>
                </a:lnTo>
                <a:lnTo>
                  <a:pt x="241998" y="147319"/>
                </a:lnTo>
                <a:lnTo>
                  <a:pt x="248043" y="149859"/>
                </a:lnTo>
                <a:lnTo>
                  <a:pt x="257289" y="149859"/>
                </a:lnTo>
                <a:lnTo>
                  <a:pt x="260400" y="148589"/>
                </a:lnTo>
                <a:lnTo>
                  <a:pt x="266636" y="144779"/>
                </a:lnTo>
                <a:lnTo>
                  <a:pt x="269659" y="143509"/>
                </a:lnTo>
                <a:lnTo>
                  <a:pt x="275894" y="137159"/>
                </a:lnTo>
                <a:lnTo>
                  <a:pt x="276707" y="135889"/>
                </a:lnTo>
                <a:lnTo>
                  <a:pt x="252475" y="135889"/>
                </a:lnTo>
                <a:lnTo>
                  <a:pt x="249275" y="134619"/>
                </a:lnTo>
                <a:lnTo>
                  <a:pt x="244728" y="129539"/>
                </a:lnTo>
                <a:lnTo>
                  <a:pt x="243547" y="128269"/>
                </a:lnTo>
                <a:lnTo>
                  <a:pt x="242239" y="124459"/>
                </a:lnTo>
                <a:lnTo>
                  <a:pt x="260807" y="96519"/>
                </a:lnTo>
                <a:lnTo>
                  <a:pt x="281371" y="96519"/>
                </a:lnTo>
                <a:lnTo>
                  <a:pt x="262818" y="77469"/>
                </a:lnTo>
                <a:close/>
              </a:path>
              <a:path w="325754" h="306070">
                <a:moveTo>
                  <a:pt x="281371" y="96519"/>
                </a:moveTo>
                <a:lnTo>
                  <a:pt x="260807" y="96519"/>
                </a:lnTo>
                <a:lnTo>
                  <a:pt x="272567" y="107949"/>
                </a:lnTo>
                <a:lnTo>
                  <a:pt x="272713" y="110489"/>
                </a:lnTo>
                <a:lnTo>
                  <a:pt x="259537" y="135889"/>
                </a:lnTo>
                <a:lnTo>
                  <a:pt x="276707" y="135889"/>
                </a:lnTo>
                <a:lnTo>
                  <a:pt x="278333" y="133349"/>
                </a:lnTo>
                <a:lnTo>
                  <a:pt x="281406" y="124459"/>
                </a:lnTo>
                <a:lnTo>
                  <a:pt x="282092" y="119379"/>
                </a:lnTo>
                <a:lnTo>
                  <a:pt x="281927" y="114299"/>
                </a:lnTo>
                <a:lnTo>
                  <a:pt x="296481" y="114299"/>
                </a:lnTo>
                <a:lnTo>
                  <a:pt x="296748" y="113029"/>
                </a:lnTo>
                <a:lnTo>
                  <a:pt x="296913" y="111759"/>
                </a:lnTo>
                <a:lnTo>
                  <a:pt x="296214" y="111759"/>
                </a:lnTo>
                <a:lnTo>
                  <a:pt x="281371" y="96519"/>
                </a:lnTo>
                <a:close/>
              </a:path>
              <a:path w="325754" h="306070">
                <a:moveTo>
                  <a:pt x="185153" y="110489"/>
                </a:moveTo>
                <a:lnTo>
                  <a:pt x="182486" y="110489"/>
                </a:lnTo>
                <a:lnTo>
                  <a:pt x="167932" y="125729"/>
                </a:lnTo>
                <a:lnTo>
                  <a:pt x="184455" y="125729"/>
                </a:lnTo>
                <a:lnTo>
                  <a:pt x="191198" y="119379"/>
                </a:lnTo>
                <a:lnTo>
                  <a:pt x="191363" y="118109"/>
                </a:lnTo>
                <a:lnTo>
                  <a:pt x="190792" y="115569"/>
                </a:lnTo>
                <a:lnTo>
                  <a:pt x="189915" y="114299"/>
                </a:lnTo>
                <a:lnTo>
                  <a:pt x="187655" y="113029"/>
                </a:lnTo>
                <a:lnTo>
                  <a:pt x="186956" y="111759"/>
                </a:lnTo>
                <a:lnTo>
                  <a:pt x="185724" y="111759"/>
                </a:lnTo>
                <a:lnTo>
                  <a:pt x="185153" y="110489"/>
                </a:lnTo>
                <a:close/>
              </a:path>
              <a:path w="325754" h="306070">
                <a:moveTo>
                  <a:pt x="296481" y="114299"/>
                </a:moveTo>
                <a:lnTo>
                  <a:pt x="281927" y="114299"/>
                </a:lnTo>
                <a:lnTo>
                  <a:pt x="287959" y="120649"/>
                </a:lnTo>
                <a:lnTo>
                  <a:pt x="290182" y="120649"/>
                </a:lnTo>
                <a:lnTo>
                  <a:pt x="291706" y="119379"/>
                </a:lnTo>
                <a:lnTo>
                  <a:pt x="292620" y="118109"/>
                </a:lnTo>
                <a:lnTo>
                  <a:pt x="294792" y="116839"/>
                </a:lnTo>
                <a:lnTo>
                  <a:pt x="295579" y="115569"/>
                </a:lnTo>
                <a:lnTo>
                  <a:pt x="296481" y="114299"/>
                </a:lnTo>
                <a:close/>
              </a:path>
              <a:path w="325754" h="306070">
                <a:moveTo>
                  <a:pt x="211683" y="106679"/>
                </a:moveTo>
                <a:lnTo>
                  <a:pt x="206438" y="106679"/>
                </a:lnTo>
                <a:lnTo>
                  <a:pt x="207632" y="107949"/>
                </a:lnTo>
                <a:lnTo>
                  <a:pt x="210858" y="107949"/>
                </a:lnTo>
                <a:lnTo>
                  <a:pt x="211683" y="106679"/>
                </a:lnTo>
                <a:close/>
              </a:path>
              <a:path w="325754" h="306070">
                <a:moveTo>
                  <a:pt x="241846" y="63499"/>
                </a:moveTo>
                <a:lnTo>
                  <a:pt x="234899" y="63499"/>
                </a:lnTo>
                <a:lnTo>
                  <a:pt x="231317" y="64769"/>
                </a:lnTo>
                <a:lnTo>
                  <a:pt x="223939" y="68579"/>
                </a:lnTo>
                <a:lnTo>
                  <a:pt x="220103" y="71119"/>
                </a:lnTo>
                <a:lnTo>
                  <a:pt x="213982" y="77469"/>
                </a:lnTo>
                <a:lnTo>
                  <a:pt x="212064" y="78739"/>
                </a:lnTo>
                <a:lnTo>
                  <a:pt x="202336" y="101599"/>
                </a:lnTo>
                <a:lnTo>
                  <a:pt x="202552" y="102869"/>
                </a:lnTo>
                <a:lnTo>
                  <a:pt x="203453" y="104139"/>
                </a:lnTo>
                <a:lnTo>
                  <a:pt x="204190" y="105409"/>
                </a:lnTo>
                <a:lnTo>
                  <a:pt x="205841" y="106679"/>
                </a:lnTo>
                <a:lnTo>
                  <a:pt x="212140" y="106679"/>
                </a:lnTo>
                <a:lnTo>
                  <a:pt x="212953" y="102869"/>
                </a:lnTo>
                <a:lnTo>
                  <a:pt x="213550" y="101599"/>
                </a:lnTo>
                <a:lnTo>
                  <a:pt x="228028" y="80009"/>
                </a:lnTo>
                <a:lnTo>
                  <a:pt x="232333" y="77469"/>
                </a:lnTo>
                <a:lnTo>
                  <a:pt x="262818" y="77469"/>
                </a:lnTo>
                <a:lnTo>
                  <a:pt x="255396" y="69849"/>
                </a:lnTo>
                <a:lnTo>
                  <a:pt x="251993" y="67309"/>
                </a:lnTo>
                <a:lnTo>
                  <a:pt x="241846" y="63499"/>
                </a:lnTo>
                <a:close/>
              </a:path>
              <a:path w="325754" h="306070">
                <a:moveTo>
                  <a:pt x="242341" y="0"/>
                </a:moveTo>
                <a:lnTo>
                  <a:pt x="238975" y="0"/>
                </a:lnTo>
                <a:lnTo>
                  <a:pt x="237489" y="1269"/>
                </a:lnTo>
                <a:lnTo>
                  <a:pt x="236613" y="2539"/>
                </a:lnTo>
                <a:lnTo>
                  <a:pt x="234594" y="3809"/>
                </a:lnTo>
                <a:lnTo>
                  <a:pt x="233819" y="5079"/>
                </a:lnTo>
                <a:lnTo>
                  <a:pt x="232676" y="6349"/>
                </a:lnTo>
                <a:lnTo>
                  <a:pt x="232270" y="7619"/>
                </a:lnTo>
                <a:lnTo>
                  <a:pt x="231825" y="8889"/>
                </a:lnTo>
                <a:lnTo>
                  <a:pt x="231965" y="10159"/>
                </a:lnTo>
                <a:lnTo>
                  <a:pt x="232181" y="10159"/>
                </a:lnTo>
                <a:lnTo>
                  <a:pt x="315086" y="92709"/>
                </a:lnTo>
                <a:lnTo>
                  <a:pt x="318388" y="92709"/>
                </a:lnTo>
                <a:lnTo>
                  <a:pt x="319862" y="91439"/>
                </a:lnTo>
                <a:lnTo>
                  <a:pt x="320725" y="90169"/>
                </a:lnTo>
                <a:lnTo>
                  <a:pt x="322745" y="88899"/>
                </a:lnTo>
                <a:lnTo>
                  <a:pt x="323545" y="87629"/>
                </a:lnTo>
                <a:lnTo>
                  <a:pt x="324688" y="86359"/>
                </a:lnTo>
                <a:lnTo>
                  <a:pt x="325488" y="83819"/>
                </a:lnTo>
                <a:lnTo>
                  <a:pt x="325437" y="82549"/>
                </a:lnTo>
                <a:lnTo>
                  <a:pt x="324916" y="82549"/>
                </a:lnTo>
                <a:lnTo>
                  <a:pt x="242341" y="0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3000530" y="1990388"/>
            <a:ext cx="151003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585858"/>
                </a:solidFill>
                <a:latin typeface="Calibri"/>
                <a:cs typeface="Calibri"/>
              </a:rPr>
              <a:t>Pumping in</a:t>
            </a:r>
            <a:r>
              <a:rPr sz="1800" b="1" spc="-1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585858"/>
                </a:solidFill>
                <a:latin typeface="Calibri"/>
                <a:cs typeface="Calibri"/>
              </a:rPr>
              <a:t>AFY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6200013" y="3308616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0" y="0"/>
                </a:moveTo>
                <a:lnTo>
                  <a:pt x="83731" y="0"/>
                </a:lnTo>
                <a:lnTo>
                  <a:pt x="83731" y="83731"/>
                </a:lnTo>
                <a:lnTo>
                  <a:pt x="0" y="83731"/>
                </a:lnTo>
                <a:lnTo>
                  <a:pt x="0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6308137" y="3241417"/>
            <a:ext cx="254000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B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ell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6200013" y="3655567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0" y="0"/>
                </a:moveTo>
                <a:lnTo>
                  <a:pt x="83731" y="0"/>
                </a:lnTo>
                <a:lnTo>
                  <a:pt x="83731" y="83731"/>
                </a:lnTo>
                <a:lnTo>
                  <a:pt x="0" y="83731"/>
                </a:lnTo>
                <a:lnTo>
                  <a:pt x="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6308137" y="3588376"/>
            <a:ext cx="4552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Coryell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6200013" y="4002532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0" y="0"/>
                </a:moveTo>
                <a:lnTo>
                  <a:pt x="83731" y="0"/>
                </a:lnTo>
                <a:lnTo>
                  <a:pt x="83731" y="83731"/>
                </a:lnTo>
                <a:lnTo>
                  <a:pt x="0" y="83731"/>
                </a:lnTo>
                <a:lnTo>
                  <a:pt x="0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6308137" y="3935334"/>
            <a:ext cx="59626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Hamilton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6200013" y="4349496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0" y="0"/>
                </a:moveTo>
                <a:lnTo>
                  <a:pt x="83731" y="0"/>
                </a:lnTo>
                <a:lnTo>
                  <a:pt x="83731" y="83731"/>
                </a:lnTo>
                <a:lnTo>
                  <a:pt x="0" y="83731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>
            <a:off x="6308137" y="4282294"/>
            <a:ext cx="674370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McLennan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13009" y="6064465"/>
            <a:ext cx="1888522" cy="793533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173" y="152400"/>
            <a:ext cx="11772390" cy="6389281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3143" y="316318"/>
            <a:ext cx="11720195" cy="6389370"/>
          </a:xfrm>
          <a:custGeom>
            <a:avLst/>
            <a:gdLst/>
            <a:ahLst/>
            <a:cxnLst/>
            <a:rect l="l" t="t" r="r" b="b"/>
            <a:pathLst>
              <a:path w="11720195" h="6389370">
                <a:moveTo>
                  <a:pt x="0" y="0"/>
                </a:moveTo>
                <a:lnTo>
                  <a:pt x="11719928" y="0"/>
                </a:lnTo>
                <a:lnTo>
                  <a:pt x="11719928" y="6389281"/>
                </a:lnTo>
                <a:lnTo>
                  <a:pt x="0" y="6389281"/>
                </a:lnTo>
                <a:lnTo>
                  <a:pt x="0" y="0"/>
                </a:lnTo>
                <a:close/>
              </a:path>
            </a:pathLst>
          </a:custGeom>
          <a:ln w="47625">
            <a:solidFill>
              <a:srgbClr val="5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31505" y="6395634"/>
            <a:ext cx="700341" cy="426719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36008" y="6420198"/>
            <a:ext cx="2919983" cy="359721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363200" y="6256489"/>
            <a:ext cx="948347" cy="570391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05012" y="3699182"/>
            <a:ext cx="2773870" cy="12967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324278" y="2586257"/>
            <a:ext cx="5177155" cy="902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600" b="1" spc="-30" dirty="0">
                <a:latin typeface="Calibri"/>
                <a:cs typeface="Calibri"/>
              </a:rPr>
              <a:t>Program</a:t>
            </a:r>
            <a:r>
              <a:rPr sz="5600" b="1" spc="-105" dirty="0">
                <a:latin typeface="Calibri"/>
                <a:cs typeface="Calibri"/>
              </a:rPr>
              <a:t> </a:t>
            </a:r>
            <a:r>
              <a:rPr sz="5600" b="1" spc="-25" dirty="0">
                <a:latin typeface="Calibri"/>
                <a:cs typeface="Calibri"/>
              </a:rPr>
              <a:t>Partners</a:t>
            </a:r>
            <a:endParaRPr sz="56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553200" y="3553498"/>
            <a:ext cx="4162056" cy="16164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9600" y="4971672"/>
            <a:ext cx="4320919" cy="1250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0598" y="582407"/>
            <a:ext cx="1529094" cy="1529094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999564" y="935987"/>
            <a:ext cx="7913370" cy="1008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3200" b="1" u="none" spc="-5" dirty="0">
                <a:latin typeface="Calibri"/>
                <a:cs typeface="Calibri"/>
              </a:rPr>
              <a:t>The </a:t>
            </a:r>
            <a:r>
              <a:rPr sz="3200" b="1" u="none" spc="-75" dirty="0">
                <a:latin typeface="Calibri"/>
                <a:cs typeface="Calibri"/>
              </a:rPr>
              <a:t>Texas </a:t>
            </a:r>
            <a:r>
              <a:rPr sz="3200" b="1" u="none" spc="-15" dirty="0">
                <a:latin typeface="Calibri"/>
                <a:cs typeface="Calibri"/>
              </a:rPr>
              <a:t>General </a:t>
            </a:r>
            <a:r>
              <a:rPr sz="3200" b="1" u="none" dirty="0">
                <a:latin typeface="Calibri"/>
                <a:cs typeface="Calibri"/>
              </a:rPr>
              <a:t>Land Office </a:t>
            </a:r>
            <a:r>
              <a:rPr sz="3200" b="1" u="none" spc="-10" dirty="0">
                <a:latin typeface="Calibri"/>
                <a:cs typeface="Calibri"/>
              </a:rPr>
              <a:t>provided  </a:t>
            </a:r>
            <a:r>
              <a:rPr sz="3200" b="1" u="none" spc="-5" dirty="0">
                <a:latin typeface="Calibri"/>
                <a:cs typeface="Calibri"/>
              </a:rPr>
              <a:t>guidance, </a:t>
            </a:r>
            <a:r>
              <a:rPr sz="3200" b="1" u="none" spc="-10" dirty="0">
                <a:latin typeface="Calibri"/>
                <a:cs typeface="Calibri"/>
              </a:rPr>
              <a:t>oversight, </a:t>
            </a:r>
            <a:r>
              <a:rPr sz="3200" b="1" u="none" dirty="0">
                <a:latin typeface="Calibri"/>
                <a:cs typeface="Calibri"/>
              </a:rPr>
              <a:t>and </a:t>
            </a:r>
            <a:r>
              <a:rPr sz="3200" b="1" u="none" spc="-5" dirty="0">
                <a:latin typeface="Calibri"/>
                <a:cs typeface="Calibri"/>
              </a:rPr>
              <a:t>funding </a:t>
            </a:r>
            <a:r>
              <a:rPr sz="3200" b="1" u="none" spc="-15" dirty="0">
                <a:latin typeface="Calibri"/>
                <a:cs typeface="Calibri"/>
              </a:rPr>
              <a:t>for </a:t>
            </a:r>
            <a:r>
              <a:rPr sz="3200" b="1" u="none" dirty="0">
                <a:latin typeface="Calibri"/>
                <a:cs typeface="Calibri"/>
              </a:rPr>
              <a:t>this</a:t>
            </a:r>
            <a:r>
              <a:rPr sz="3200" b="1" u="none" spc="-75" dirty="0">
                <a:latin typeface="Calibri"/>
                <a:cs typeface="Calibri"/>
              </a:rPr>
              <a:t> </a:t>
            </a:r>
            <a:r>
              <a:rPr sz="3200" b="1" u="none" spc="-40" dirty="0">
                <a:latin typeface="Calibri"/>
                <a:cs typeface="Calibri"/>
              </a:rPr>
              <a:t>study.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718655" y="5284393"/>
            <a:ext cx="3946550" cy="9643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714999" y="5073176"/>
            <a:ext cx="1219188" cy="114894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62000" y="2447065"/>
            <a:ext cx="10820400" cy="0"/>
          </a:xfrm>
          <a:custGeom>
            <a:avLst/>
            <a:gdLst/>
            <a:ahLst/>
            <a:cxnLst/>
            <a:rect l="l" t="t" r="r" b="b"/>
            <a:pathLst>
              <a:path w="10820400">
                <a:moveTo>
                  <a:pt x="0" y="0"/>
                </a:moveTo>
                <a:lnTo>
                  <a:pt x="1082040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214370" algn="l"/>
                <a:tab pos="11185525" algn="l"/>
              </a:tabLst>
            </a:pPr>
            <a:r>
              <a:rPr spc="-5" dirty="0"/>
              <a:t> 	</a:t>
            </a:r>
            <a:r>
              <a:rPr spc="-10" dirty="0"/>
              <a:t>Coryell Pumping</a:t>
            </a:r>
            <a:r>
              <a:rPr spc="-50" dirty="0"/>
              <a:t> </a:t>
            </a:r>
            <a:r>
              <a:rPr spc="-5" dirty="0"/>
              <a:t>(2020)	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7667" y="1007882"/>
            <a:ext cx="5295265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2020 pumping split between</a:t>
            </a:r>
            <a:r>
              <a:rPr sz="2800" spc="114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layers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488732" y="963739"/>
            <a:ext cx="4625733" cy="481624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10300" y="4303775"/>
            <a:ext cx="214629" cy="0"/>
          </a:xfrm>
          <a:custGeom>
            <a:avLst/>
            <a:gdLst/>
            <a:ahLst/>
            <a:cxnLst/>
            <a:rect l="l" t="t" r="r" b="b"/>
            <a:pathLst>
              <a:path w="214629">
                <a:moveTo>
                  <a:pt x="0" y="0"/>
                </a:moveTo>
                <a:lnTo>
                  <a:pt x="214080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62144" y="4303775"/>
            <a:ext cx="1053465" cy="0"/>
          </a:xfrm>
          <a:custGeom>
            <a:avLst/>
            <a:gdLst/>
            <a:ahLst/>
            <a:cxnLst/>
            <a:rect l="l" t="t" r="r" b="b"/>
            <a:pathLst>
              <a:path w="1053464">
                <a:moveTo>
                  <a:pt x="0" y="0"/>
                </a:moveTo>
                <a:lnTo>
                  <a:pt x="1053083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42516" y="4303776"/>
            <a:ext cx="2924810" cy="0"/>
          </a:xfrm>
          <a:custGeom>
            <a:avLst/>
            <a:gdLst/>
            <a:ahLst/>
            <a:cxnLst/>
            <a:rect l="l" t="t" r="r" b="b"/>
            <a:pathLst>
              <a:path w="2924810">
                <a:moveTo>
                  <a:pt x="0" y="0"/>
                </a:moveTo>
                <a:lnTo>
                  <a:pt x="2924555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32911" y="4303776"/>
            <a:ext cx="214629" cy="0"/>
          </a:xfrm>
          <a:custGeom>
            <a:avLst/>
            <a:gdLst/>
            <a:ahLst/>
            <a:cxnLst/>
            <a:rect l="l" t="t" r="r" b="b"/>
            <a:pathLst>
              <a:path w="214630">
                <a:moveTo>
                  <a:pt x="0" y="0"/>
                </a:moveTo>
                <a:lnTo>
                  <a:pt x="214532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10300" y="3997451"/>
            <a:ext cx="214629" cy="0"/>
          </a:xfrm>
          <a:custGeom>
            <a:avLst/>
            <a:gdLst/>
            <a:ahLst/>
            <a:cxnLst/>
            <a:rect l="l" t="t" r="r" b="b"/>
            <a:pathLst>
              <a:path w="214629">
                <a:moveTo>
                  <a:pt x="0" y="0"/>
                </a:moveTo>
                <a:lnTo>
                  <a:pt x="214080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42516" y="3997451"/>
            <a:ext cx="4173220" cy="0"/>
          </a:xfrm>
          <a:custGeom>
            <a:avLst/>
            <a:gdLst/>
            <a:ahLst/>
            <a:cxnLst/>
            <a:rect l="l" t="t" r="r" b="b"/>
            <a:pathLst>
              <a:path w="4173220">
                <a:moveTo>
                  <a:pt x="0" y="0"/>
                </a:moveTo>
                <a:lnTo>
                  <a:pt x="4172711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32911" y="3997452"/>
            <a:ext cx="214629" cy="0"/>
          </a:xfrm>
          <a:custGeom>
            <a:avLst/>
            <a:gdLst/>
            <a:ahLst/>
            <a:cxnLst/>
            <a:rect l="l" t="t" r="r" b="b"/>
            <a:pathLst>
              <a:path w="214630">
                <a:moveTo>
                  <a:pt x="0" y="0"/>
                </a:moveTo>
                <a:lnTo>
                  <a:pt x="214532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42516" y="3691127"/>
            <a:ext cx="4582160" cy="0"/>
          </a:xfrm>
          <a:custGeom>
            <a:avLst/>
            <a:gdLst/>
            <a:ahLst/>
            <a:cxnLst/>
            <a:rect l="l" t="t" r="r" b="b"/>
            <a:pathLst>
              <a:path w="4582160">
                <a:moveTo>
                  <a:pt x="0" y="0"/>
                </a:moveTo>
                <a:lnTo>
                  <a:pt x="4581864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32911" y="3691127"/>
            <a:ext cx="214629" cy="0"/>
          </a:xfrm>
          <a:custGeom>
            <a:avLst/>
            <a:gdLst/>
            <a:ahLst/>
            <a:cxnLst/>
            <a:rect l="l" t="t" r="r" b="b"/>
            <a:pathLst>
              <a:path w="214630">
                <a:moveTo>
                  <a:pt x="0" y="0"/>
                </a:moveTo>
                <a:lnTo>
                  <a:pt x="214532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42516" y="3384803"/>
            <a:ext cx="4582160" cy="0"/>
          </a:xfrm>
          <a:custGeom>
            <a:avLst/>
            <a:gdLst/>
            <a:ahLst/>
            <a:cxnLst/>
            <a:rect l="l" t="t" r="r" b="b"/>
            <a:pathLst>
              <a:path w="4582160">
                <a:moveTo>
                  <a:pt x="0" y="0"/>
                </a:moveTo>
                <a:lnTo>
                  <a:pt x="4581864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32911" y="3384803"/>
            <a:ext cx="214629" cy="0"/>
          </a:xfrm>
          <a:custGeom>
            <a:avLst/>
            <a:gdLst/>
            <a:ahLst/>
            <a:cxnLst/>
            <a:rect l="l" t="t" r="r" b="b"/>
            <a:pathLst>
              <a:path w="214630">
                <a:moveTo>
                  <a:pt x="0" y="0"/>
                </a:moveTo>
                <a:lnTo>
                  <a:pt x="214532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42516" y="3078479"/>
            <a:ext cx="4582160" cy="0"/>
          </a:xfrm>
          <a:custGeom>
            <a:avLst/>
            <a:gdLst/>
            <a:ahLst/>
            <a:cxnLst/>
            <a:rect l="l" t="t" r="r" b="b"/>
            <a:pathLst>
              <a:path w="4582160">
                <a:moveTo>
                  <a:pt x="0" y="0"/>
                </a:moveTo>
                <a:lnTo>
                  <a:pt x="4581864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32911" y="3078479"/>
            <a:ext cx="214629" cy="0"/>
          </a:xfrm>
          <a:custGeom>
            <a:avLst/>
            <a:gdLst/>
            <a:ahLst/>
            <a:cxnLst/>
            <a:rect l="l" t="t" r="r" b="b"/>
            <a:pathLst>
              <a:path w="214630">
                <a:moveTo>
                  <a:pt x="0" y="0"/>
                </a:moveTo>
                <a:lnTo>
                  <a:pt x="214532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42516" y="2772155"/>
            <a:ext cx="4582160" cy="0"/>
          </a:xfrm>
          <a:custGeom>
            <a:avLst/>
            <a:gdLst/>
            <a:ahLst/>
            <a:cxnLst/>
            <a:rect l="l" t="t" r="r" b="b"/>
            <a:pathLst>
              <a:path w="4582160">
                <a:moveTo>
                  <a:pt x="0" y="0"/>
                </a:moveTo>
                <a:lnTo>
                  <a:pt x="4581864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32911" y="2772155"/>
            <a:ext cx="214629" cy="0"/>
          </a:xfrm>
          <a:custGeom>
            <a:avLst/>
            <a:gdLst/>
            <a:ahLst/>
            <a:cxnLst/>
            <a:rect l="l" t="t" r="r" b="b"/>
            <a:pathLst>
              <a:path w="214630">
                <a:moveTo>
                  <a:pt x="0" y="0"/>
                </a:moveTo>
                <a:lnTo>
                  <a:pt x="214532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32911" y="2465946"/>
            <a:ext cx="4991735" cy="0"/>
          </a:xfrm>
          <a:custGeom>
            <a:avLst/>
            <a:gdLst/>
            <a:ahLst/>
            <a:cxnLst/>
            <a:rect l="l" t="t" r="r" b="b"/>
            <a:pathLst>
              <a:path w="4991735">
                <a:moveTo>
                  <a:pt x="0" y="0"/>
                </a:moveTo>
                <a:lnTo>
                  <a:pt x="4991468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647444" y="2714244"/>
            <a:ext cx="195580" cy="1895475"/>
          </a:xfrm>
          <a:custGeom>
            <a:avLst/>
            <a:gdLst/>
            <a:ahLst/>
            <a:cxnLst/>
            <a:rect l="l" t="t" r="r" b="b"/>
            <a:pathLst>
              <a:path w="195580" h="1895475">
                <a:moveTo>
                  <a:pt x="195071" y="0"/>
                </a:moveTo>
                <a:lnTo>
                  <a:pt x="0" y="0"/>
                </a:lnTo>
                <a:lnTo>
                  <a:pt x="0" y="1895271"/>
                </a:lnTo>
                <a:lnTo>
                  <a:pt x="195071" y="1895271"/>
                </a:lnTo>
                <a:lnTo>
                  <a:pt x="195071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518915" y="4603712"/>
            <a:ext cx="195580" cy="0"/>
          </a:xfrm>
          <a:custGeom>
            <a:avLst/>
            <a:gdLst/>
            <a:ahLst/>
            <a:cxnLst/>
            <a:rect l="l" t="t" r="r" b="b"/>
            <a:pathLst>
              <a:path w="195579">
                <a:moveTo>
                  <a:pt x="0" y="0"/>
                </a:moveTo>
                <a:lnTo>
                  <a:pt x="195072" y="0"/>
                </a:lnTo>
              </a:path>
            </a:pathLst>
          </a:custGeom>
          <a:ln w="11607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142232" y="4497323"/>
            <a:ext cx="196850" cy="112395"/>
          </a:xfrm>
          <a:custGeom>
            <a:avLst/>
            <a:gdLst/>
            <a:ahLst/>
            <a:cxnLst/>
            <a:rect l="l" t="t" r="r" b="b"/>
            <a:pathLst>
              <a:path w="196850" h="112395">
                <a:moveTo>
                  <a:pt x="196596" y="0"/>
                </a:moveTo>
                <a:lnTo>
                  <a:pt x="0" y="0"/>
                </a:lnTo>
                <a:lnTo>
                  <a:pt x="0" y="112191"/>
                </a:lnTo>
                <a:lnTo>
                  <a:pt x="196596" y="112191"/>
                </a:lnTo>
                <a:lnTo>
                  <a:pt x="196596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767071" y="4230623"/>
            <a:ext cx="195580" cy="379095"/>
          </a:xfrm>
          <a:custGeom>
            <a:avLst/>
            <a:gdLst/>
            <a:ahLst/>
            <a:cxnLst/>
            <a:rect l="l" t="t" r="r" b="b"/>
            <a:pathLst>
              <a:path w="195579" h="379095">
                <a:moveTo>
                  <a:pt x="195072" y="0"/>
                </a:moveTo>
                <a:lnTo>
                  <a:pt x="0" y="0"/>
                </a:lnTo>
                <a:lnTo>
                  <a:pt x="0" y="378891"/>
                </a:lnTo>
                <a:lnTo>
                  <a:pt x="195072" y="378891"/>
                </a:lnTo>
                <a:lnTo>
                  <a:pt x="195072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390388" y="4450079"/>
            <a:ext cx="196850" cy="160020"/>
          </a:xfrm>
          <a:custGeom>
            <a:avLst/>
            <a:gdLst/>
            <a:ahLst/>
            <a:cxnLst/>
            <a:rect l="l" t="t" r="r" b="b"/>
            <a:pathLst>
              <a:path w="196850" h="160020">
                <a:moveTo>
                  <a:pt x="196596" y="0"/>
                </a:moveTo>
                <a:lnTo>
                  <a:pt x="0" y="0"/>
                </a:lnTo>
                <a:lnTo>
                  <a:pt x="0" y="159435"/>
                </a:lnTo>
                <a:lnTo>
                  <a:pt x="196596" y="159435"/>
                </a:lnTo>
                <a:lnTo>
                  <a:pt x="196596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015228" y="3831335"/>
            <a:ext cx="195580" cy="778510"/>
          </a:xfrm>
          <a:custGeom>
            <a:avLst/>
            <a:gdLst/>
            <a:ahLst/>
            <a:cxnLst/>
            <a:rect l="l" t="t" r="r" b="b"/>
            <a:pathLst>
              <a:path w="195579" h="778510">
                <a:moveTo>
                  <a:pt x="195072" y="0"/>
                </a:moveTo>
                <a:lnTo>
                  <a:pt x="0" y="0"/>
                </a:lnTo>
                <a:lnTo>
                  <a:pt x="0" y="778179"/>
                </a:lnTo>
                <a:lnTo>
                  <a:pt x="195072" y="778179"/>
                </a:lnTo>
                <a:lnTo>
                  <a:pt x="195072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32911" y="4609514"/>
            <a:ext cx="4991735" cy="0"/>
          </a:xfrm>
          <a:custGeom>
            <a:avLst/>
            <a:gdLst/>
            <a:ahLst/>
            <a:cxnLst/>
            <a:rect l="l" t="t" r="r" b="b"/>
            <a:pathLst>
              <a:path w="4991735">
                <a:moveTo>
                  <a:pt x="0" y="0"/>
                </a:moveTo>
                <a:lnTo>
                  <a:pt x="4991468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51526" y="4766933"/>
            <a:ext cx="1674458" cy="7454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261240" y="4786172"/>
            <a:ext cx="389890" cy="375920"/>
          </a:xfrm>
          <a:custGeom>
            <a:avLst/>
            <a:gdLst/>
            <a:ahLst/>
            <a:cxnLst/>
            <a:rect l="l" t="t" r="r" b="b"/>
            <a:pathLst>
              <a:path w="389889" h="375920">
                <a:moveTo>
                  <a:pt x="47015" y="261137"/>
                </a:moveTo>
                <a:lnTo>
                  <a:pt x="946" y="293877"/>
                </a:lnTo>
                <a:lnTo>
                  <a:pt x="0" y="298297"/>
                </a:lnTo>
                <a:lnTo>
                  <a:pt x="736" y="299897"/>
                </a:lnTo>
                <a:lnTo>
                  <a:pt x="76225" y="375373"/>
                </a:lnTo>
                <a:lnTo>
                  <a:pt x="76593" y="375577"/>
                </a:lnTo>
                <a:lnTo>
                  <a:pt x="77889" y="375653"/>
                </a:lnTo>
                <a:lnTo>
                  <a:pt x="78993" y="375119"/>
                </a:lnTo>
                <a:lnTo>
                  <a:pt x="87033" y="366509"/>
                </a:lnTo>
                <a:lnTo>
                  <a:pt x="87007" y="365163"/>
                </a:lnTo>
                <a:lnTo>
                  <a:pt x="86804" y="364782"/>
                </a:lnTo>
                <a:lnTo>
                  <a:pt x="57784" y="335775"/>
                </a:lnTo>
                <a:lnTo>
                  <a:pt x="66471" y="327088"/>
                </a:lnTo>
                <a:lnTo>
                  <a:pt x="49110" y="327088"/>
                </a:lnTo>
                <a:lnTo>
                  <a:pt x="17157" y="295135"/>
                </a:lnTo>
                <a:lnTo>
                  <a:pt x="43370" y="275983"/>
                </a:lnTo>
                <a:lnTo>
                  <a:pt x="74518" y="275983"/>
                </a:lnTo>
                <a:lnTo>
                  <a:pt x="74079" y="275348"/>
                </a:lnTo>
                <a:lnTo>
                  <a:pt x="67106" y="268376"/>
                </a:lnTo>
                <a:lnTo>
                  <a:pt x="63944" y="266052"/>
                </a:lnTo>
                <a:lnTo>
                  <a:pt x="57302" y="262775"/>
                </a:lnTo>
                <a:lnTo>
                  <a:pt x="53911" y="261785"/>
                </a:lnTo>
                <a:lnTo>
                  <a:pt x="47015" y="261137"/>
                </a:lnTo>
                <a:close/>
              </a:path>
              <a:path w="389889" h="375920">
                <a:moveTo>
                  <a:pt x="74518" y="275983"/>
                </a:moveTo>
                <a:lnTo>
                  <a:pt x="43370" y="275983"/>
                </a:lnTo>
                <a:lnTo>
                  <a:pt x="46494" y="276097"/>
                </a:lnTo>
                <a:lnTo>
                  <a:pt x="53263" y="278028"/>
                </a:lnTo>
                <a:lnTo>
                  <a:pt x="67289" y="302640"/>
                </a:lnTo>
                <a:lnTo>
                  <a:pt x="66687" y="305409"/>
                </a:lnTo>
                <a:lnTo>
                  <a:pt x="64096" y="311276"/>
                </a:lnTo>
                <a:lnTo>
                  <a:pt x="61848" y="314350"/>
                </a:lnTo>
                <a:lnTo>
                  <a:pt x="49110" y="327088"/>
                </a:lnTo>
                <a:lnTo>
                  <a:pt x="66471" y="327088"/>
                </a:lnTo>
                <a:lnTo>
                  <a:pt x="81648" y="293242"/>
                </a:lnTo>
                <a:lnTo>
                  <a:pt x="80797" y="288632"/>
                </a:lnTo>
                <a:lnTo>
                  <a:pt x="77025" y="279603"/>
                </a:lnTo>
                <a:lnTo>
                  <a:pt x="74518" y="275983"/>
                </a:lnTo>
                <a:close/>
              </a:path>
              <a:path w="389889" h="375920">
                <a:moveTo>
                  <a:pt x="146801" y="236219"/>
                </a:moveTo>
                <a:lnTo>
                  <a:pt x="119494" y="236219"/>
                </a:lnTo>
                <a:lnTo>
                  <a:pt x="123685" y="237489"/>
                </a:lnTo>
                <a:lnTo>
                  <a:pt x="125768" y="237489"/>
                </a:lnTo>
                <a:lnTo>
                  <a:pt x="132067" y="241299"/>
                </a:lnTo>
                <a:lnTo>
                  <a:pt x="138518" y="247649"/>
                </a:lnTo>
                <a:lnTo>
                  <a:pt x="126568" y="260349"/>
                </a:lnTo>
                <a:lnTo>
                  <a:pt x="123075" y="264159"/>
                </a:lnTo>
                <a:lnTo>
                  <a:pt x="117703" y="273049"/>
                </a:lnTo>
                <a:lnTo>
                  <a:pt x="115925" y="276859"/>
                </a:lnTo>
                <a:lnTo>
                  <a:pt x="114198" y="284479"/>
                </a:lnTo>
                <a:lnTo>
                  <a:pt x="114287" y="288289"/>
                </a:lnTo>
                <a:lnTo>
                  <a:pt x="133070" y="308609"/>
                </a:lnTo>
                <a:lnTo>
                  <a:pt x="142328" y="308609"/>
                </a:lnTo>
                <a:lnTo>
                  <a:pt x="151676" y="304799"/>
                </a:lnTo>
                <a:lnTo>
                  <a:pt x="154685" y="302259"/>
                </a:lnTo>
                <a:lnTo>
                  <a:pt x="160921" y="295909"/>
                </a:lnTo>
                <a:lnTo>
                  <a:pt x="161734" y="294639"/>
                </a:lnTo>
                <a:lnTo>
                  <a:pt x="137515" y="294639"/>
                </a:lnTo>
                <a:lnTo>
                  <a:pt x="134315" y="293369"/>
                </a:lnTo>
                <a:lnTo>
                  <a:pt x="129755" y="289559"/>
                </a:lnTo>
                <a:lnTo>
                  <a:pt x="128587" y="287019"/>
                </a:lnTo>
                <a:lnTo>
                  <a:pt x="127266" y="283209"/>
                </a:lnTo>
                <a:lnTo>
                  <a:pt x="127152" y="281939"/>
                </a:lnTo>
                <a:lnTo>
                  <a:pt x="128015" y="276859"/>
                </a:lnTo>
                <a:lnTo>
                  <a:pt x="129031" y="274319"/>
                </a:lnTo>
                <a:lnTo>
                  <a:pt x="132181" y="269239"/>
                </a:lnTo>
                <a:lnTo>
                  <a:pt x="134365" y="266699"/>
                </a:lnTo>
                <a:lnTo>
                  <a:pt x="145846" y="255269"/>
                </a:lnTo>
                <a:lnTo>
                  <a:pt x="165935" y="255269"/>
                </a:lnTo>
                <a:lnTo>
                  <a:pt x="146801" y="236219"/>
                </a:lnTo>
                <a:close/>
              </a:path>
              <a:path w="389889" h="375920">
                <a:moveTo>
                  <a:pt x="165935" y="255269"/>
                </a:moveTo>
                <a:lnTo>
                  <a:pt x="145846" y="255269"/>
                </a:lnTo>
                <a:lnTo>
                  <a:pt x="157606" y="266699"/>
                </a:lnTo>
                <a:lnTo>
                  <a:pt x="157662" y="267969"/>
                </a:lnTo>
                <a:lnTo>
                  <a:pt x="144576" y="294639"/>
                </a:lnTo>
                <a:lnTo>
                  <a:pt x="161734" y="294639"/>
                </a:lnTo>
                <a:lnTo>
                  <a:pt x="163360" y="292099"/>
                </a:lnTo>
                <a:lnTo>
                  <a:pt x="166433" y="283209"/>
                </a:lnTo>
                <a:lnTo>
                  <a:pt x="167119" y="279399"/>
                </a:lnTo>
                <a:lnTo>
                  <a:pt x="166954" y="274319"/>
                </a:lnTo>
                <a:lnTo>
                  <a:pt x="180606" y="274319"/>
                </a:lnTo>
                <a:lnTo>
                  <a:pt x="181508" y="273049"/>
                </a:lnTo>
                <a:lnTo>
                  <a:pt x="181775" y="273049"/>
                </a:lnTo>
                <a:lnTo>
                  <a:pt x="181940" y="271779"/>
                </a:lnTo>
                <a:lnTo>
                  <a:pt x="181736" y="270509"/>
                </a:lnTo>
                <a:lnTo>
                  <a:pt x="181241" y="270509"/>
                </a:lnTo>
                <a:lnTo>
                  <a:pt x="165935" y="255269"/>
                </a:lnTo>
                <a:close/>
              </a:path>
              <a:path w="389889" h="375920">
                <a:moveTo>
                  <a:pt x="180606" y="274319"/>
                </a:moveTo>
                <a:lnTo>
                  <a:pt x="166954" y="274319"/>
                </a:lnTo>
                <a:lnTo>
                  <a:pt x="172999" y="279399"/>
                </a:lnTo>
                <a:lnTo>
                  <a:pt x="175221" y="279399"/>
                </a:lnTo>
                <a:lnTo>
                  <a:pt x="176733" y="278129"/>
                </a:lnTo>
                <a:lnTo>
                  <a:pt x="177647" y="278129"/>
                </a:lnTo>
                <a:lnTo>
                  <a:pt x="179831" y="275589"/>
                </a:lnTo>
                <a:lnTo>
                  <a:pt x="180606" y="274319"/>
                </a:lnTo>
                <a:close/>
              </a:path>
              <a:path w="389889" h="375920">
                <a:moveTo>
                  <a:pt x="126872" y="222249"/>
                </a:moveTo>
                <a:lnTo>
                  <a:pt x="119938" y="222249"/>
                </a:lnTo>
                <a:lnTo>
                  <a:pt x="116357" y="223519"/>
                </a:lnTo>
                <a:lnTo>
                  <a:pt x="92252" y="246379"/>
                </a:lnTo>
                <a:lnTo>
                  <a:pt x="89915" y="250189"/>
                </a:lnTo>
                <a:lnTo>
                  <a:pt x="89014" y="252729"/>
                </a:lnTo>
                <a:lnTo>
                  <a:pt x="87731" y="256539"/>
                </a:lnTo>
                <a:lnTo>
                  <a:pt x="87414" y="259079"/>
                </a:lnTo>
                <a:lnTo>
                  <a:pt x="87363" y="260349"/>
                </a:lnTo>
                <a:lnTo>
                  <a:pt x="87579" y="261619"/>
                </a:lnTo>
                <a:lnTo>
                  <a:pt x="88480" y="262889"/>
                </a:lnTo>
                <a:lnTo>
                  <a:pt x="89230" y="264159"/>
                </a:lnTo>
                <a:lnTo>
                  <a:pt x="90868" y="265429"/>
                </a:lnTo>
                <a:lnTo>
                  <a:pt x="91478" y="266699"/>
                </a:lnTo>
                <a:lnTo>
                  <a:pt x="92659" y="266699"/>
                </a:lnTo>
                <a:lnTo>
                  <a:pt x="93217" y="267969"/>
                </a:lnTo>
                <a:lnTo>
                  <a:pt x="95897" y="267969"/>
                </a:lnTo>
                <a:lnTo>
                  <a:pt x="96710" y="266699"/>
                </a:lnTo>
                <a:lnTo>
                  <a:pt x="97167" y="265429"/>
                </a:lnTo>
                <a:lnTo>
                  <a:pt x="97993" y="262889"/>
                </a:lnTo>
                <a:lnTo>
                  <a:pt x="98577" y="260349"/>
                </a:lnTo>
                <a:lnTo>
                  <a:pt x="100139" y="256539"/>
                </a:lnTo>
                <a:lnTo>
                  <a:pt x="101231" y="253999"/>
                </a:lnTo>
                <a:lnTo>
                  <a:pt x="104025" y="248919"/>
                </a:lnTo>
                <a:lnTo>
                  <a:pt x="105968" y="246379"/>
                </a:lnTo>
                <a:lnTo>
                  <a:pt x="110807" y="241299"/>
                </a:lnTo>
                <a:lnTo>
                  <a:pt x="113055" y="238759"/>
                </a:lnTo>
                <a:lnTo>
                  <a:pt x="117373" y="237489"/>
                </a:lnTo>
                <a:lnTo>
                  <a:pt x="119494" y="236219"/>
                </a:lnTo>
                <a:lnTo>
                  <a:pt x="146801" y="236219"/>
                </a:lnTo>
                <a:lnTo>
                  <a:pt x="140423" y="229869"/>
                </a:lnTo>
                <a:lnTo>
                  <a:pt x="137020" y="227329"/>
                </a:lnTo>
                <a:lnTo>
                  <a:pt x="130289" y="223519"/>
                </a:lnTo>
                <a:lnTo>
                  <a:pt x="126872" y="222249"/>
                </a:lnTo>
                <a:close/>
              </a:path>
              <a:path w="389889" h="375920">
                <a:moveTo>
                  <a:pt x="127368" y="158749"/>
                </a:moveTo>
                <a:lnTo>
                  <a:pt x="124637" y="158749"/>
                </a:lnTo>
                <a:lnTo>
                  <a:pt x="124002" y="160019"/>
                </a:lnTo>
                <a:lnTo>
                  <a:pt x="122529" y="161289"/>
                </a:lnTo>
                <a:lnTo>
                  <a:pt x="121640" y="161289"/>
                </a:lnTo>
                <a:lnTo>
                  <a:pt x="119633" y="163829"/>
                </a:lnTo>
                <a:lnTo>
                  <a:pt x="118846" y="165099"/>
                </a:lnTo>
                <a:lnTo>
                  <a:pt x="117703" y="166369"/>
                </a:lnTo>
                <a:lnTo>
                  <a:pt x="117297" y="166369"/>
                </a:lnTo>
                <a:lnTo>
                  <a:pt x="116852" y="167639"/>
                </a:lnTo>
                <a:lnTo>
                  <a:pt x="116992" y="168909"/>
                </a:lnTo>
                <a:lnTo>
                  <a:pt x="117208" y="168909"/>
                </a:lnTo>
                <a:lnTo>
                  <a:pt x="200113" y="252729"/>
                </a:lnTo>
                <a:lnTo>
                  <a:pt x="201663" y="252729"/>
                </a:lnTo>
                <a:lnTo>
                  <a:pt x="202768" y="251459"/>
                </a:lnTo>
                <a:lnTo>
                  <a:pt x="203415" y="251459"/>
                </a:lnTo>
                <a:lnTo>
                  <a:pt x="204901" y="250189"/>
                </a:lnTo>
                <a:lnTo>
                  <a:pt x="205765" y="250189"/>
                </a:lnTo>
                <a:lnTo>
                  <a:pt x="207771" y="247649"/>
                </a:lnTo>
                <a:lnTo>
                  <a:pt x="208572" y="246379"/>
                </a:lnTo>
                <a:lnTo>
                  <a:pt x="209715" y="245109"/>
                </a:lnTo>
                <a:lnTo>
                  <a:pt x="210108" y="245109"/>
                </a:lnTo>
                <a:lnTo>
                  <a:pt x="210515" y="243839"/>
                </a:lnTo>
                <a:lnTo>
                  <a:pt x="210464" y="242569"/>
                </a:lnTo>
                <a:lnTo>
                  <a:pt x="210273" y="242569"/>
                </a:lnTo>
                <a:lnTo>
                  <a:pt x="209943" y="241299"/>
                </a:lnTo>
                <a:lnTo>
                  <a:pt x="127368" y="158749"/>
                </a:lnTo>
                <a:close/>
              </a:path>
              <a:path w="389889" h="375920">
                <a:moveTo>
                  <a:pt x="183057" y="157479"/>
                </a:moveTo>
                <a:lnTo>
                  <a:pt x="179641" y="157479"/>
                </a:lnTo>
                <a:lnTo>
                  <a:pt x="178206" y="158749"/>
                </a:lnTo>
                <a:lnTo>
                  <a:pt x="177355" y="160019"/>
                </a:lnTo>
                <a:lnTo>
                  <a:pt x="175386" y="161289"/>
                </a:lnTo>
                <a:lnTo>
                  <a:pt x="174599" y="162559"/>
                </a:lnTo>
                <a:lnTo>
                  <a:pt x="173405" y="163829"/>
                </a:lnTo>
                <a:lnTo>
                  <a:pt x="172999" y="165099"/>
                </a:lnTo>
                <a:lnTo>
                  <a:pt x="172542" y="166369"/>
                </a:lnTo>
                <a:lnTo>
                  <a:pt x="172631" y="167639"/>
                </a:lnTo>
                <a:lnTo>
                  <a:pt x="172834" y="167639"/>
                </a:lnTo>
                <a:lnTo>
                  <a:pt x="210807" y="205739"/>
                </a:lnTo>
                <a:lnTo>
                  <a:pt x="214566" y="208279"/>
                </a:lnTo>
                <a:lnTo>
                  <a:pt x="221538" y="212089"/>
                </a:lnTo>
                <a:lnTo>
                  <a:pt x="225120" y="214629"/>
                </a:lnTo>
                <a:lnTo>
                  <a:pt x="236181" y="214629"/>
                </a:lnTo>
                <a:lnTo>
                  <a:pt x="243687" y="212089"/>
                </a:lnTo>
                <a:lnTo>
                  <a:pt x="247408" y="209549"/>
                </a:lnTo>
                <a:lnTo>
                  <a:pt x="254266" y="203199"/>
                </a:lnTo>
                <a:lnTo>
                  <a:pt x="255816" y="200659"/>
                </a:lnTo>
                <a:lnTo>
                  <a:pt x="233629" y="200659"/>
                </a:lnTo>
                <a:lnTo>
                  <a:pt x="228942" y="199389"/>
                </a:lnTo>
                <a:lnTo>
                  <a:pt x="226567" y="198119"/>
                </a:lnTo>
                <a:lnTo>
                  <a:pt x="221716" y="195579"/>
                </a:lnTo>
                <a:lnTo>
                  <a:pt x="218884" y="193039"/>
                </a:lnTo>
                <a:lnTo>
                  <a:pt x="183057" y="157479"/>
                </a:lnTo>
                <a:close/>
              </a:path>
              <a:path w="389889" h="375920">
                <a:moveTo>
                  <a:pt x="220611" y="119379"/>
                </a:moveTo>
                <a:lnTo>
                  <a:pt x="217830" y="119379"/>
                </a:lnTo>
                <a:lnTo>
                  <a:pt x="217195" y="120649"/>
                </a:lnTo>
                <a:lnTo>
                  <a:pt x="215760" y="121919"/>
                </a:lnTo>
                <a:lnTo>
                  <a:pt x="214909" y="121919"/>
                </a:lnTo>
                <a:lnTo>
                  <a:pt x="212902" y="124459"/>
                </a:lnTo>
                <a:lnTo>
                  <a:pt x="212102" y="124459"/>
                </a:lnTo>
                <a:lnTo>
                  <a:pt x="210946" y="126999"/>
                </a:lnTo>
                <a:lnTo>
                  <a:pt x="210553" y="126999"/>
                </a:lnTo>
                <a:lnTo>
                  <a:pt x="210096" y="128269"/>
                </a:lnTo>
                <a:lnTo>
                  <a:pt x="210184" y="129539"/>
                </a:lnTo>
                <a:lnTo>
                  <a:pt x="210388" y="129539"/>
                </a:lnTo>
                <a:lnTo>
                  <a:pt x="249440" y="168909"/>
                </a:lnTo>
                <a:lnTo>
                  <a:pt x="250101" y="175259"/>
                </a:lnTo>
                <a:lnTo>
                  <a:pt x="250075" y="180339"/>
                </a:lnTo>
                <a:lnTo>
                  <a:pt x="248640" y="189229"/>
                </a:lnTo>
                <a:lnTo>
                  <a:pt x="247002" y="193039"/>
                </a:lnTo>
                <a:lnTo>
                  <a:pt x="242493" y="196849"/>
                </a:lnTo>
                <a:lnTo>
                  <a:pt x="240385" y="198119"/>
                </a:lnTo>
                <a:lnTo>
                  <a:pt x="235915" y="199389"/>
                </a:lnTo>
                <a:lnTo>
                  <a:pt x="233629" y="200659"/>
                </a:lnTo>
                <a:lnTo>
                  <a:pt x="255816" y="200659"/>
                </a:lnTo>
                <a:lnTo>
                  <a:pt x="256590" y="199389"/>
                </a:lnTo>
                <a:lnTo>
                  <a:pt x="259537" y="189229"/>
                </a:lnTo>
                <a:lnTo>
                  <a:pt x="260121" y="184149"/>
                </a:lnTo>
                <a:lnTo>
                  <a:pt x="259791" y="177799"/>
                </a:lnTo>
                <a:lnTo>
                  <a:pt x="276986" y="177799"/>
                </a:lnTo>
                <a:lnTo>
                  <a:pt x="277050" y="176529"/>
                </a:lnTo>
                <a:lnTo>
                  <a:pt x="276885" y="176529"/>
                </a:lnTo>
                <a:lnTo>
                  <a:pt x="276682" y="175259"/>
                </a:lnTo>
                <a:lnTo>
                  <a:pt x="276351" y="175259"/>
                </a:lnTo>
                <a:lnTo>
                  <a:pt x="220611" y="119379"/>
                </a:lnTo>
                <a:close/>
              </a:path>
              <a:path w="389889" h="375920">
                <a:moveTo>
                  <a:pt x="276580" y="177799"/>
                </a:moveTo>
                <a:lnTo>
                  <a:pt x="259791" y="177799"/>
                </a:lnTo>
                <a:lnTo>
                  <a:pt x="267449" y="185419"/>
                </a:lnTo>
                <a:lnTo>
                  <a:pt x="269938" y="185419"/>
                </a:lnTo>
                <a:lnTo>
                  <a:pt x="270535" y="184149"/>
                </a:lnTo>
                <a:lnTo>
                  <a:pt x="271881" y="184149"/>
                </a:lnTo>
                <a:lnTo>
                  <a:pt x="272694" y="182879"/>
                </a:lnTo>
                <a:lnTo>
                  <a:pt x="274497" y="181609"/>
                </a:lnTo>
                <a:lnTo>
                  <a:pt x="275196" y="180339"/>
                </a:lnTo>
                <a:lnTo>
                  <a:pt x="276212" y="179069"/>
                </a:lnTo>
                <a:lnTo>
                  <a:pt x="276580" y="177799"/>
                </a:lnTo>
                <a:close/>
              </a:path>
              <a:path w="389889" h="375920">
                <a:moveTo>
                  <a:pt x="244563" y="95249"/>
                </a:moveTo>
                <a:lnTo>
                  <a:pt x="242392" y="95249"/>
                </a:lnTo>
                <a:lnTo>
                  <a:pt x="241325" y="96519"/>
                </a:lnTo>
                <a:lnTo>
                  <a:pt x="240664" y="96519"/>
                </a:lnTo>
                <a:lnTo>
                  <a:pt x="239115" y="97789"/>
                </a:lnTo>
                <a:lnTo>
                  <a:pt x="238124" y="99059"/>
                </a:lnTo>
                <a:lnTo>
                  <a:pt x="235623" y="101599"/>
                </a:lnTo>
                <a:lnTo>
                  <a:pt x="234607" y="102869"/>
                </a:lnTo>
                <a:lnTo>
                  <a:pt x="233171" y="104139"/>
                </a:lnTo>
                <a:lnTo>
                  <a:pt x="232752" y="105409"/>
                </a:lnTo>
                <a:lnTo>
                  <a:pt x="232498" y="106679"/>
                </a:lnTo>
                <a:lnTo>
                  <a:pt x="232651" y="106679"/>
                </a:lnTo>
                <a:lnTo>
                  <a:pt x="233464" y="107949"/>
                </a:lnTo>
                <a:lnTo>
                  <a:pt x="235026" y="107949"/>
                </a:lnTo>
                <a:lnTo>
                  <a:pt x="277380" y="118109"/>
                </a:lnTo>
                <a:lnTo>
                  <a:pt x="287667" y="163829"/>
                </a:lnTo>
                <a:lnTo>
                  <a:pt x="288404" y="165099"/>
                </a:lnTo>
                <a:lnTo>
                  <a:pt x="290067" y="165099"/>
                </a:lnTo>
                <a:lnTo>
                  <a:pt x="290804" y="163829"/>
                </a:lnTo>
                <a:lnTo>
                  <a:pt x="292531" y="162559"/>
                </a:lnTo>
                <a:lnTo>
                  <a:pt x="293547" y="162559"/>
                </a:lnTo>
                <a:lnTo>
                  <a:pt x="295897" y="160019"/>
                </a:lnTo>
                <a:lnTo>
                  <a:pt x="296786" y="158749"/>
                </a:lnTo>
                <a:lnTo>
                  <a:pt x="298056" y="157479"/>
                </a:lnTo>
                <a:lnTo>
                  <a:pt x="298513" y="156209"/>
                </a:lnTo>
                <a:lnTo>
                  <a:pt x="299097" y="154939"/>
                </a:lnTo>
                <a:lnTo>
                  <a:pt x="299237" y="154939"/>
                </a:lnTo>
                <a:lnTo>
                  <a:pt x="299237" y="153669"/>
                </a:lnTo>
                <a:lnTo>
                  <a:pt x="299046" y="152399"/>
                </a:lnTo>
                <a:lnTo>
                  <a:pt x="290309" y="118109"/>
                </a:lnTo>
                <a:lnTo>
                  <a:pt x="337184" y="118109"/>
                </a:lnTo>
                <a:lnTo>
                  <a:pt x="337604" y="116839"/>
                </a:lnTo>
                <a:lnTo>
                  <a:pt x="337883" y="115569"/>
                </a:lnTo>
                <a:lnTo>
                  <a:pt x="336981" y="114299"/>
                </a:lnTo>
                <a:lnTo>
                  <a:pt x="335432" y="114299"/>
                </a:lnTo>
                <a:lnTo>
                  <a:pt x="290982" y="104139"/>
                </a:lnTo>
                <a:lnTo>
                  <a:pt x="277812" y="104139"/>
                </a:lnTo>
                <a:lnTo>
                  <a:pt x="244563" y="95249"/>
                </a:lnTo>
                <a:close/>
              </a:path>
              <a:path w="389889" h="375920">
                <a:moveTo>
                  <a:pt x="337184" y="118109"/>
                </a:moveTo>
                <a:lnTo>
                  <a:pt x="290309" y="118109"/>
                </a:lnTo>
                <a:lnTo>
                  <a:pt x="325589" y="126999"/>
                </a:lnTo>
                <a:lnTo>
                  <a:pt x="327901" y="126999"/>
                </a:lnTo>
                <a:lnTo>
                  <a:pt x="329056" y="125729"/>
                </a:lnTo>
                <a:lnTo>
                  <a:pt x="329730" y="125729"/>
                </a:lnTo>
                <a:lnTo>
                  <a:pt x="331292" y="124459"/>
                </a:lnTo>
                <a:lnTo>
                  <a:pt x="332295" y="123189"/>
                </a:lnTo>
                <a:lnTo>
                  <a:pt x="334797" y="120649"/>
                </a:lnTo>
                <a:lnTo>
                  <a:pt x="335787" y="119379"/>
                </a:lnTo>
                <a:lnTo>
                  <a:pt x="337184" y="118109"/>
                </a:lnTo>
                <a:close/>
              </a:path>
              <a:path w="389889" h="375920">
                <a:moveTo>
                  <a:pt x="298424" y="43179"/>
                </a:moveTo>
                <a:lnTo>
                  <a:pt x="293725" y="43179"/>
                </a:lnTo>
                <a:lnTo>
                  <a:pt x="292214" y="44449"/>
                </a:lnTo>
                <a:lnTo>
                  <a:pt x="291210" y="45719"/>
                </a:lnTo>
                <a:lnTo>
                  <a:pt x="288747" y="48259"/>
                </a:lnTo>
                <a:lnTo>
                  <a:pt x="287820" y="49529"/>
                </a:lnTo>
                <a:lnTo>
                  <a:pt x="286550" y="50799"/>
                </a:lnTo>
                <a:lnTo>
                  <a:pt x="286207" y="52069"/>
                </a:lnTo>
                <a:lnTo>
                  <a:pt x="286130" y="53339"/>
                </a:lnTo>
                <a:lnTo>
                  <a:pt x="286346" y="53339"/>
                </a:lnTo>
                <a:lnTo>
                  <a:pt x="287337" y="54609"/>
                </a:lnTo>
                <a:lnTo>
                  <a:pt x="288175" y="54609"/>
                </a:lnTo>
                <a:lnTo>
                  <a:pt x="362076" y="88899"/>
                </a:lnTo>
                <a:lnTo>
                  <a:pt x="365772" y="88899"/>
                </a:lnTo>
                <a:lnTo>
                  <a:pt x="377405" y="115569"/>
                </a:lnTo>
                <a:lnTo>
                  <a:pt x="377736" y="116839"/>
                </a:lnTo>
                <a:lnTo>
                  <a:pt x="378129" y="116839"/>
                </a:lnTo>
                <a:lnTo>
                  <a:pt x="379031" y="118109"/>
                </a:lnTo>
                <a:lnTo>
                  <a:pt x="381419" y="118109"/>
                </a:lnTo>
                <a:lnTo>
                  <a:pt x="382930" y="116839"/>
                </a:lnTo>
                <a:lnTo>
                  <a:pt x="383844" y="115569"/>
                </a:lnTo>
                <a:lnTo>
                  <a:pt x="386968" y="113029"/>
                </a:lnTo>
                <a:lnTo>
                  <a:pt x="388327" y="110489"/>
                </a:lnTo>
                <a:lnTo>
                  <a:pt x="389635" y="107949"/>
                </a:lnTo>
                <a:lnTo>
                  <a:pt x="389762" y="106679"/>
                </a:lnTo>
                <a:lnTo>
                  <a:pt x="376364" y="78739"/>
                </a:lnTo>
                <a:lnTo>
                  <a:pt x="373379" y="72389"/>
                </a:lnTo>
                <a:lnTo>
                  <a:pt x="358686" y="72389"/>
                </a:lnTo>
                <a:lnTo>
                  <a:pt x="298424" y="43179"/>
                </a:lnTo>
                <a:close/>
              </a:path>
              <a:path w="389889" h="375920">
                <a:moveTo>
                  <a:pt x="280885" y="59689"/>
                </a:moveTo>
                <a:lnTo>
                  <a:pt x="277761" y="59689"/>
                </a:lnTo>
                <a:lnTo>
                  <a:pt x="276072" y="60959"/>
                </a:lnTo>
                <a:lnTo>
                  <a:pt x="275056" y="62229"/>
                </a:lnTo>
                <a:lnTo>
                  <a:pt x="272757" y="64769"/>
                </a:lnTo>
                <a:lnTo>
                  <a:pt x="271919" y="64769"/>
                </a:lnTo>
                <a:lnTo>
                  <a:pt x="270776" y="66039"/>
                </a:lnTo>
                <a:lnTo>
                  <a:pt x="269976" y="68579"/>
                </a:lnTo>
                <a:lnTo>
                  <a:pt x="269989" y="69849"/>
                </a:lnTo>
                <a:lnTo>
                  <a:pt x="277812" y="104139"/>
                </a:lnTo>
                <a:lnTo>
                  <a:pt x="290982" y="104139"/>
                </a:lnTo>
                <a:lnTo>
                  <a:pt x="281444" y="62229"/>
                </a:lnTo>
                <a:lnTo>
                  <a:pt x="281203" y="60959"/>
                </a:lnTo>
                <a:lnTo>
                  <a:pt x="280885" y="59689"/>
                </a:lnTo>
                <a:close/>
              </a:path>
              <a:path w="389889" h="375920">
                <a:moveTo>
                  <a:pt x="340156" y="1269"/>
                </a:moveTo>
                <a:lnTo>
                  <a:pt x="336600" y="1269"/>
                </a:lnTo>
                <a:lnTo>
                  <a:pt x="334911" y="2539"/>
                </a:lnTo>
                <a:lnTo>
                  <a:pt x="333921" y="2539"/>
                </a:lnTo>
                <a:lnTo>
                  <a:pt x="331457" y="5079"/>
                </a:lnTo>
                <a:lnTo>
                  <a:pt x="330504" y="6349"/>
                </a:lnTo>
                <a:lnTo>
                  <a:pt x="329310" y="8889"/>
                </a:lnTo>
                <a:lnTo>
                  <a:pt x="328955" y="8889"/>
                </a:lnTo>
                <a:lnTo>
                  <a:pt x="328714" y="10159"/>
                </a:lnTo>
                <a:lnTo>
                  <a:pt x="328917" y="11429"/>
                </a:lnTo>
                <a:lnTo>
                  <a:pt x="329450" y="11429"/>
                </a:lnTo>
                <a:lnTo>
                  <a:pt x="358876" y="72389"/>
                </a:lnTo>
                <a:lnTo>
                  <a:pt x="373379" y="72389"/>
                </a:lnTo>
                <a:lnTo>
                  <a:pt x="341147" y="3809"/>
                </a:lnTo>
                <a:lnTo>
                  <a:pt x="340156" y="1269"/>
                </a:lnTo>
                <a:close/>
              </a:path>
              <a:path w="389889" h="375920">
                <a:moveTo>
                  <a:pt x="279666" y="58419"/>
                </a:moveTo>
                <a:lnTo>
                  <a:pt x="278485" y="59689"/>
                </a:lnTo>
                <a:lnTo>
                  <a:pt x="280149" y="59689"/>
                </a:lnTo>
                <a:lnTo>
                  <a:pt x="279666" y="58419"/>
                </a:lnTo>
                <a:close/>
              </a:path>
              <a:path w="389889" h="375920">
                <a:moveTo>
                  <a:pt x="338607" y="0"/>
                </a:moveTo>
                <a:lnTo>
                  <a:pt x="337337" y="1269"/>
                </a:lnTo>
                <a:lnTo>
                  <a:pt x="339178" y="1269"/>
                </a:lnTo>
                <a:lnTo>
                  <a:pt x="338607" y="0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719028" y="4801190"/>
            <a:ext cx="552297" cy="52663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465179" y="4767607"/>
            <a:ext cx="431800" cy="436880"/>
          </a:xfrm>
          <a:custGeom>
            <a:avLst/>
            <a:gdLst/>
            <a:ahLst/>
            <a:cxnLst/>
            <a:rect l="l" t="t" r="r" b="b"/>
            <a:pathLst>
              <a:path w="431800" h="436879">
                <a:moveTo>
                  <a:pt x="10960" y="349250"/>
                </a:moveTo>
                <a:lnTo>
                  <a:pt x="8178" y="349250"/>
                </a:lnTo>
                <a:lnTo>
                  <a:pt x="7518" y="350520"/>
                </a:lnTo>
                <a:lnTo>
                  <a:pt x="5956" y="351790"/>
                </a:lnTo>
                <a:lnTo>
                  <a:pt x="5054" y="351790"/>
                </a:lnTo>
                <a:lnTo>
                  <a:pt x="3047" y="354330"/>
                </a:lnTo>
                <a:lnTo>
                  <a:pt x="2247" y="355600"/>
                </a:lnTo>
                <a:lnTo>
                  <a:pt x="1066" y="356870"/>
                </a:lnTo>
                <a:lnTo>
                  <a:pt x="634" y="356870"/>
                </a:lnTo>
                <a:lnTo>
                  <a:pt x="101" y="358140"/>
                </a:lnTo>
                <a:lnTo>
                  <a:pt x="0" y="359410"/>
                </a:lnTo>
                <a:lnTo>
                  <a:pt x="165" y="359410"/>
                </a:lnTo>
                <a:lnTo>
                  <a:pt x="380" y="360680"/>
                </a:lnTo>
                <a:lnTo>
                  <a:pt x="77495" y="436880"/>
                </a:lnTo>
                <a:lnTo>
                  <a:pt x="80949" y="436880"/>
                </a:lnTo>
                <a:lnTo>
                  <a:pt x="82549" y="435610"/>
                </a:lnTo>
                <a:lnTo>
                  <a:pt x="83451" y="434340"/>
                </a:lnTo>
                <a:lnTo>
                  <a:pt x="85458" y="433070"/>
                </a:lnTo>
                <a:lnTo>
                  <a:pt x="86258" y="431800"/>
                </a:lnTo>
                <a:lnTo>
                  <a:pt x="87401" y="430530"/>
                </a:lnTo>
                <a:lnTo>
                  <a:pt x="87833" y="429260"/>
                </a:lnTo>
                <a:lnTo>
                  <a:pt x="88366" y="427990"/>
                </a:lnTo>
                <a:lnTo>
                  <a:pt x="88290" y="426720"/>
                </a:lnTo>
                <a:lnTo>
                  <a:pt x="88087" y="426720"/>
                </a:lnTo>
                <a:lnTo>
                  <a:pt x="52412" y="391160"/>
                </a:lnTo>
                <a:lnTo>
                  <a:pt x="61168" y="382270"/>
                </a:lnTo>
                <a:lnTo>
                  <a:pt x="43179" y="382270"/>
                </a:lnTo>
                <a:lnTo>
                  <a:pt x="10960" y="349250"/>
                </a:lnTo>
                <a:close/>
              </a:path>
              <a:path w="431800" h="436879">
                <a:moveTo>
                  <a:pt x="109364" y="354330"/>
                </a:moveTo>
                <a:lnTo>
                  <a:pt x="88684" y="354330"/>
                </a:lnTo>
                <a:lnTo>
                  <a:pt x="124345" y="389890"/>
                </a:lnTo>
                <a:lnTo>
                  <a:pt x="124713" y="391160"/>
                </a:lnTo>
                <a:lnTo>
                  <a:pt x="126022" y="391160"/>
                </a:lnTo>
                <a:lnTo>
                  <a:pt x="127126" y="389890"/>
                </a:lnTo>
                <a:lnTo>
                  <a:pt x="127787" y="389890"/>
                </a:lnTo>
                <a:lnTo>
                  <a:pt x="129298" y="388620"/>
                </a:lnTo>
                <a:lnTo>
                  <a:pt x="130213" y="387350"/>
                </a:lnTo>
                <a:lnTo>
                  <a:pt x="132270" y="386080"/>
                </a:lnTo>
                <a:lnTo>
                  <a:pt x="133045" y="384810"/>
                </a:lnTo>
                <a:lnTo>
                  <a:pt x="134200" y="383540"/>
                </a:lnTo>
                <a:lnTo>
                  <a:pt x="134619" y="382270"/>
                </a:lnTo>
                <a:lnTo>
                  <a:pt x="135153" y="381000"/>
                </a:lnTo>
                <a:lnTo>
                  <a:pt x="135077" y="379730"/>
                </a:lnTo>
                <a:lnTo>
                  <a:pt x="134543" y="379730"/>
                </a:lnTo>
                <a:lnTo>
                  <a:pt x="109364" y="354330"/>
                </a:lnTo>
                <a:close/>
              </a:path>
              <a:path w="431800" h="436879">
                <a:moveTo>
                  <a:pt x="57746" y="302260"/>
                </a:moveTo>
                <a:lnTo>
                  <a:pt x="56083" y="302260"/>
                </a:lnTo>
                <a:lnTo>
                  <a:pt x="54978" y="303530"/>
                </a:lnTo>
                <a:lnTo>
                  <a:pt x="54305" y="303530"/>
                </a:lnTo>
                <a:lnTo>
                  <a:pt x="52743" y="304800"/>
                </a:lnTo>
                <a:lnTo>
                  <a:pt x="51866" y="304800"/>
                </a:lnTo>
                <a:lnTo>
                  <a:pt x="49809" y="307340"/>
                </a:lnTo>
                <a:lnTo>
                  <a:pt x="48996" y="308610"/>
                </a:lnTo>
                <a:lnTo>
                  <a:pt x="47891" y="309880"/>
                </a:lnTo>
                <a:lnTo>
                  <a:pt x="47485" y="309880"/>
                </a:lnTo>
                <a:lnTo>
                  <a:pt x="46951" y="311150"/>
                </a:lnTo>
                <a:lnTo>
                  <a:pt x="46850" y="312420"/>
                </a:lnTo>
                <a:lnTo>
                  <a:pt x="47015" y="312420"/>
                </a:lnTo>
                <a:lnTo>
                  <a:pt x="47231" y="313690"/>
                </a:lnTo>
                <a:lnTo>
                  <a:pt x="79438" y="345440"/>
                </a:lnTo>
                <a:lnTo>
                  <a:pt x="43179" y="382270"/>
                </a:lnTo>
                <a:lnTo>
                  <a:pt x="61168" y="382270"/>
                </a:lnTo>
                <a:lnTo>
                  <a:pt x="88684" y="354330"/>
                </a:lnTo>
                <a:lnTo>
                  <a:pt x="109364" y="354330"/>
                </a:lnTo>
                <a:lnTo>
                  <a:pt x="57746" y="302260"/>
                </a:lnTo>
                <a:close/>
              </a:path>
              <a:path w="431800" h="436879">
                <a:moveTo>
                  <a:pt x="141503" y="266700"/>
                </a:moveTo>
                <a:lnTo>
                  <a:pt x="108686" y="295910"/>
                </a:lnTo>
                <a:lnTo>
                  <a:pt x="107911" y="300990"/>
                </a:lnTo>
                <a:lnTo>
                  <a:pt x="108572" y="311150"/>
                </a:lnTo>
                <a:lnTo>
                  <a:pt x="133565" y="344170"/>
                </a:lnTo>
                <a:lnTo>
                  <a:pt x="158089" y="351790"/>
                </a:lnTo>
                <a:lnTo>
                  <a:pt x="162864" y="350520"/>
                </a:lnTo>
                <a:lnTo>
                  <a:pt x="176885" y="342900"/>
                </a:lnTo>
                <a:lnTo>
                  <a:pt x="181677" y="337820"/>
                </a:lnTo>
                <a:lnTo>
                  <a:pt x="151345" y="337820"/>
                </a:lnTo>
                <a:lnTo>
                  <a:pt x="148208" y="336550"/>
                </a:lnTo>
                <a:lnTo>
                  <a:pt x="142049" y="332740"/>
                </a:lnTo>
                <a:lnTo>
                  <a:pt x="138963" y="330200"/>
                </a:lnTo>
                <a:lnTo>
                  <a:pt x="135889" y="326390"/>
                </a:lnTo>
                <a:lnTo>
                  <a:pt x="142358" y="320040"/>
                </a:lnTo>
                <a:lnTo>
                  <a:pt x="128435" y="320040"/>
                </a:lnTo>
                <a:lnTo>
                  <a:pt x="120370" y="300990"/>
                </a:lnTo>
                <a:lnTo>
                  <a:pt x="120700" y="297180"/>
                </a:lnTo>
                <a:lnTo>
                  <a:pt x="122618" y="292100"/>
                </a:lnTo>
                <a:lnTo>
                  <a:pt x="124345" y="289560"/>
                </a:lnTo>
                <a:lnTo>
                  <a:pt x="131787" y="281940"/>
                </a:lnTo>
                <a:lnTo>
                  <a:pt x="137007" y="279400"/>
                </a:lnTo>
                <a:lnTo>
                  <a:pt x="169176" y="279400"/>
                </a:lnTo>
                <a:lnTo>
                  <a:pt x="166446" y="276860"/>
                </a:lnTo>
                <a:lnTo>
                  <a:pt x="162585" y="273050"/>
                </a:lnTo>
                <a:lnTo>
                  <a:pt x="154381" y="269240"/>
                </a:lnTo>
                <a:lnTo>
                  <a:pt x="150164" y="267970"/>
                </a:lnTo>
                <a:lnTo>
                  <a:pt x="141503" y="266700"/>
                </a:lnTo>
                <a:close/>
              </a:path>
              <a:path w="431800" h="436879">
                <a:moveTo>
                  <a:pt x="191338" y="306070"/>
                </a:moveTo>
                <a:lnTo>
                  <a:pt x="188556" y="306070"/>
                </a:lnTo>
                <a:lnTo>
                  <a:pt x="187769" y="307340"/>
                </a:lnTo>
                <a:lnTo>
                  <a:pt x="187261" y="307340"/>
                </a:lnTo>
                <a:lnTo>
                  <a:pt x="186181" y="311150"/>
                </a:lnTo>
                <a:lnTo>
                  <a:pt x="185432" y="312420"/>
                </a:lnTo>
                <a:lnTo>
                  <a:pt x="182181" y="318770"/>
                </a:lnTo>
                <a:lnTo>
                  <a:pt x="160997" y="337820"/>
                </a:lnTo>
                <a:lnTo>
                  <a:pt x="181677" y="337820"/>
                </a:lnTo>
                <a:lnTo>
                  <a:pt x="194348" y="320040"/>
                </a:lnTo>
                <a:lnTo>
                  <a:pt x="195287" y="318770"/>
                </a:lnTo>
                <a:lnTo>
                  <a:pt x="196481" y="314960"/>
                </a:lnTo>
                <a:lnTo>
                  <a:pt x="196773" y="313690"/>
                </a:lnTo>
                <a:lnTo>
                  <a:pt x="196722" y="312420"/>
                </a:lnTo>
                <a:lnTo>
                  <a:pt x="196519" y="312420"/>
                </a:lnTo>
                <a:lnTo>
                  <a:pt x="196341" y="311150"/>
                </a:lnTo>
                <a:lnTo>
                  <a:pt x="195554" y="311150"/>
                </a:lnTo>
                <a:lnTo>
                  <a:pt x="194856" y="309880"/>
                </a:lnTo>
                <a:lnTo>
                  <a:pt x="194411" y="309880"/>
                </a:lnTo>
                <a:lnTo>
                  <a:pt x="193141" y="308610"/>
                </a:lnTo>
                <a:lnTo>
                  <a:pt x="192481" y="307340"/>
                </a:lnTo>
                <a:lnTo>
                  <a:pt x="191338" y="306070"/>
                </a:lnTo>
                <a:close/>
              </a:path>
              <a:path w="431800" h="436879">
                <a:moveTo>
                  <a:pt x="169176" y="279400"/>
                </a:moveTo>
                <a:lnTo>
                  <a:pt x="137007" y="279400"/>
                </a:lnTo>
                <a:lnTo>
                  <a:pt x="148081" y="280670"/>
                </a:lnTo>
                <a:lnTo>
                  <a:pt x="153454" y="283210"/>
                </a:lnTo>
                <a:lnTo>
                  <a:pt x="158661" y="289560"/>
                </a:lnTo>
                <a:lnTo>
                  <a:pt x="128435" y="320040"/>
                </a:lnTo>
                <a:lnTo>
                  <a:pt x="142358" y="320040"/>
                </a:lnTo>
                <a:lnTo>
                  <a:pt x="173405" y="289560"/>
                </a:lnTo>
                <a:lnTo>
                  <a:pt x="173989" y="288290"/>
                </a:lnTo>
                <a:lnTo>
                  <a:pt x="174243" y="285750"/>
                </a:lnTo>
                <a:lnTo>
                  <a:pt x="173507" y="283210"/>
                </a:lnTo>
                <a:lnTo>
                  <a:pt x="171907" y="281940"/>
                </a:lnTo>
                <a:lnTo>
                  <a:pt x="169176" y="279400"/>
                </a:lnTo>
                <a:close/>
              </a:path>
              <a:path w="431800" h="436879">
                <a:moveTo>
                  <a:pt x="205638" y="201930"/>
                </a:moveTo>
                <a:lnTo>
                  <a:pt x="201917" y="201930"/>
                </a:lnTo>
                <a:lnTo>
                  <a:pt x="194373" y="204470"/>
                </a:lnTo>
                <a:lnTo>
                  <a:pt x="177952" y="233680"/>
                </a:lnTo>
                <a:lnTo>
                  <a:pt x="178320" y="240030"/>
                </a:lnTo>
                <a:lnTo>
                  <a:pt x="161074" y="240030"/>
                </a:lnTo>
                <a:lnTo>
                  <a:pt x="161277" y="241300"/>
                </a:lnTo>
                <a:lnTo>
                  <a:pt x="161493" y="241300"/>
                </a:lnTo>
                <a:lnTo>
                  <a:pt x="217550" y="297180"/>
                </a:lnTo>
                <a:lnTo>
                  <a:pt x="220865" y="297180"/>
                </a:lnTo>
                <a:lnTo>
                  <a:pt x="222338" y="295910"/>
                </a:lnTo>
                <a:lnTo>
                  <a:pt x="223202" y="294640"/>
                </a:lnTo>
                <a:lnTo>
                  <a:pt x="225209" y="293370"/>
                </a:lnTo>
                <a:lnTo>
                  <a:pt x="226009" y="292100"/>
                </a:lnTo>
                <a:lnTo>
                  <a:pt x="227164" y="290830"/>
                </a:lnTo>
                <a:lnTo>
                  <a:pt x="227545" y="289560"/>
                </a:lnTo>
                <a:lnTo>
                  <a:pt x="227964" y="288290"/>
                </a:lnTo>
                <a:lnTo>
                  <a:pt x="227914" y="287020"/>
                </a:lnTo>
                <a:lnTo>
                  <a:pt x="227710" y="287020"/>
                </a:lnTo>
                <a:lnTo>
                  <a:pt x="188658" y="247650"/>
                </a:lnTo>
                <a:lnTo>
                  <a:pt x="187959" y="241300"/>
                </a:lnTo>
                <a:lnTo>
                  <a:pt x="187985" y="236220"/>
                </a:lnTo>
                <a:lnTo>
                  <a:pt x="189458" y="227330"/>
                </a:lnTo>
                <a:lnTo>
                  <a:pt x="191109" y="224790"/>
                </a:lnTo>
                <a:lnTo>
                  <a:pt x="195618" y="219710"/>
                </a:lnTo>
                <a:lnTo>
                  <a:pt x="197726" y="218440"/>
                </a:lnTo>
                <a:lnTo>
                  <a:pt x="202196" y="217170"/>
                </a:lnTo>
                <a:lnTo>
                  <a:pt x="232407" y="217170"/>
                </a:lnTo>
                <a:lnTo>
                  <a:pt x="227202" y="212090"/>
                </a:lnTo>
                <a:lnTo>
                  <a:pt x="223481" y="208280"/>
                </a:lnTo>
                <a:lnTo>
                  <a:pt x="216509" y="204470"/>
                </a:lnTo>
                <a:lnTo>
                  <a:pt x="212940" y="203200"/>
                </a:lnTo>
                <a:lnTo>
                  <a:pt x="205638" y="201930"/>
                </a:lnTo>
                <a:close/>
              </a:path>
              <a:path w="431800" h="436879">
                <a:moveTo>
                  <a:pt x="232407" y="217170"/>
                </a:moveTo>
                <a:lnTo>
                  <a:pt x="209168" y="217170"/>
                </a:lnTo>
                <a:lnTo>
                  <a:pt x="216382" y="220980"/>
                </a:lnTo>
                <a:lnTo>
                  <a:pt x="219176" y="223520"/>
                </a:lnTo>
                <a:lnTo>
                  <a:pt x="255104" y="260350"/>
                </a:lnTo>
                <a:lnTo>
                  <a:pt x="256705" y="260350"/>
                </a:lnTo>
                <a:lnTo>
                  <a:pt x="257771" y="259080"/>
                </a:lnTo>
                <a:lnTo>
                  <a:pt x="258419" y="259080"/>
                </a:lnTo>
                <a:lnTo>
                  <a:pt x="259892" y="257810"/>
                </a:lnTo>
                <a:lnTo>
                  <a:pt x="260769" y="257810"/>
                </a:lnTo>
                <a:lnTo>
                  <a:pt x="262788" y="255270"/>
                </a:lnTo>
                <a:lnTo>
                  <a:pt x="263563" y="254000"/>
                </a:lnTo>
                <a:lnTo>
                  <a:pt x="264718" y="252730"/>
                </a:lnTo>
                <a:lnTo>
                  <a:pt x="265099" y="252730"/>
                </a:lnTo>
                <a:lnTo>
                  <a:pt x="265518" y="251460"/>
                </a:lnTo>
                <a:lnTo>
                  <a:pt x="265468" y="250190"/>
                </a:lnTo>
                <a:lnTo>
                  <a:pt x="265264" y="250190"/>
                </a:lnTo>
                <a:lnTo>
                  <a:pt x="264934" y="248920"/>
                </a:lnTo>
                <a:lnTo>
                  <a:pt x="232407" y="217170"/>
                </a:lnTo>
                <a:close/>
              </a:path>
              <a:path w="431800" h="436879">
                <a:moveTo>
                  <a:pt x="170662" y="232410"/>
                </a:moveTo>
                <a:lnTo>
                  <a:pt x="167525" y="232410"/>
                </a:lnTo>
                <a:lnTo>
                  <a:pt x="166217" y="233680"/>
                </a:lnTo>
                <a:lnTo>
                  <a:pt x="165430" y="233680"/>
                </a:lnTo>
                <a:lnTo>
                  <a:pt x="163588" y="236220"/>
                </a:lnTo>
                <a:lnTo>
                  <a:pt x="162852" y="236220"/>
                </a:lnTo>
                <a:lnTo>
                  <a:pt x="161836" y="237490"/>
                </a:lnTo>
                <a:lnTo>
                  <a:pt x="161112" y="240030"/>
                </a:lnTo>
                <a:lnTo>
                  <a:pt x="178320" y="240030"/>
                </a:lnTo>
                <a:lnTo>
                  <a:pt x="170662" y="232410"/>
                </a:lnTo>
                <a:close/>
              </a:path>
              <a:path w="431800" h="436879">
                <a:moveTo>
                  <a:pt x="169138" y="231140"/>
                </a:moveTo>
                <a:lnTo>
                  <a:pt x="168109" y="232410"/>
                </a:lnTo>
                <a:lnTo>
                  <a:pt x="170319" y="232410"/>
                </a:lnTo>
                <a:lnTo>
                  <a:pt x="169138" y="231140"/>
                </a:lnTo>
                <a:close/>
              </a:path>
              <a:path w="431800" h="436879">
                <a:moveTo>
                  <a:pt x="308275" y="189230"/>
                </a:moveTo>
                <a:lnTo>
                  <a:pt x="290156" y="189230"/>
                </a:lnTo>
                <a:lnTo>
                  <a:pt x="291871" y="190500"/>
                </a:lnTo>
                <a:lnTo>
                  <a:pt x="295986" y="195580"/>
                </a:lnTo>
                <a:lnTo>
                  <a:pt x="297091" y="198120"/>
                </a:lnTo>
                <a:lnTo>
                  <a:pt x="297218" y="200660"/>
                </a:lnTo>
                <a:lnTo>
                  <a:pt x="296595" y="203200"/>
                </a:lnTo>
                <a:lnTo>
                  <a:pt x="295935" y="205740"/>
                </a:lnTo>
                <a:lnTo>
                  <a:pt x="293877" y="209550"/>
                </a:lnTo>
                <a:lnTo>
                  <a:pt x="292506" y="210820"/>
                </a:lnTo>
                <a:lnTo>
                  <a:pt x="288480" y="214630"/>
                </a:lnTo>
                <a:lnTo>
                  <a:pt x="286169" y="217170"/>
                </a:lnTo>
                <a:lnTo>
                  <a:pt x="281533" y="218440"/>
                </a:lnTo>
                <a:lnTo>
                  <a:pt x="279399" y="219710"/>
                </a:lnTo>
                <a:lnTo>
                  <a:pt x="275501" y="220980"/>
                </a:lnTo>
                <a:lnTo>
                  <a:pt x="273811" y="222250"/>
                </a:lnTo>
                <a:lnTo>
                  <a:pt x="269989" y="222250"/>
                </a:lnTo>
                <a:lnTo>
                  <a:pt x="269252" y="223520"/>
                </a:lnTo>
                <a:lnTo>
                  <a:pt x="269074" y="223520"/>
                </a:lnTo>
                <a:lnTo>
                  <a:pt x="268973" y="224790"/>
                </a:lnTo>
                <a:lnTo>
                  <a:pt x="269379" y="226060"/>
                </a:lnTo>
                <a:lnTo>
                  <a:pt x="269709" y="226060"/>
                </a:lnTo>
                <a:lnTo>
                  <a:pt x="270611" y="227330"/>
                </a:lnTo>
                <a:lnTo>
                  <a:pt x="271221" y="228600"/>
                </a:lnTo>
                <a:lnTo>
                  <a:pt x="273278" y="229870"/>
                </a:lnTo>
                <a:lnTo>
                  <a:pt x="274383" y="231140"/>
                </a:lnTo>
                <a:lnTo>
                  <a:pt x="276275" y="232410"/>
                </a:lnTo>
                <a:lnTo>
                  <a:pt x="280085" y="232410"/>
                </a:lnTo>
                <a:lnTo>
                  <a:pt x="283070" y="231140"/>
                </a:lnTo>
                <a:lnTo>
                  <a:pt x="284772" y="231140"/>
                </a:lnTo>
                <a:lnTo>
                  <a:pt x="288543" y="228600"/>
                </a:lnTo>
                <a:lnTo>
                  <a:pt x="290537" y="227330"/>
                </a:lnTo>
                <a:lnTo>
                  <a:pt x="294716" y="224790"/>
                </a:lnTo>
                <a:lnTo>
                  <a:pt x="296748" y="222250"/>
                </a:lnTo>
                <a:lnTo>
                  <a:pt x="310210" y="196850"/>
                </a:lnTo>
                <a:lnTo>
                  <a:pt x="309841" y="194310"/>
                </a:lnTo>
                <a:lnTo>
                  <a:pt x="308275" y="189230"/>
                </a:lnTo>
                <a:close/>
              </a:path>
              <a:path w="431800" h="436879">
                <a:moveTo>
                  <a:pt x="261416" y="146050"/>
                </a:moveTo>
                <a:lnTo>
                  <a:pt x="257149" y="146050"/>
                </a:lnTo>
                <a:lnTo>
                  <a:pt x="254596" y="147320"/>
                </a:lnTo>
                <a:lnTo>
                  <a:pt x="253187" y="148590"/>
                </a:lnTo>
                <a:lnTo>
                  <a:pt x="250062" y="149860"/>
                </a:lnTo>
                <a:lnTo>
                  <a:pt x="248424" y="151130"/>
                </a:lnTo>
                <a:lnTo>
                  <a:pt x="244982" y="153670"/>
                </a:lnTo>
                <a:lnTo>
                  <a:pt x="238531" y="158750"/>
                </a:lnTo>
                <a:lnTo>
                  <a:pt x="236042" y="162560"/>
                </a:lnTo>
                <a:lnTo>
                  <a:pt x="232803" y="170180"/>
                </a:lnTo>
                <a:lnTo>
                  <a:pt x="231901" y="172720"/>
                </a:lnTo>
                <a:lnTo>
                  <a:pt x="231520" y="179070"/>
                </a:lnTo>
                <a:lnTo>
                  <a:pt x="232003" y="181610"/>
                </a:lnTo>
                <a:lnTo>
                  <a:pt x="248246" y="198120"/>
                </a:lnTo>
                <a:lnTo>
                  <a:pt x="250824" y="199390"/>
                </a:lnTo>
                <a:lnTo>
                  <a:pt x="255993" y="199390"/>
                </a:lnTo>
                <a:lnTo>
                  <a:pt x="258559" y="198120"/>
                </a:lnTo>
                <a:lnTo>
                  <a:pt x="263651" y="196850"/>
                </a:lnTo>
                <a:lnTo>
                  <a:pt x="266141" y="195580"/>
                </a:lnTo>
                <a:lnTo>
                  <a:pt x="271030" y="194310"/>
                </a:lnTo>
                <a:lnTo>
                  <a:pt x="277952" y="190500"/>
                </a:lnTo>
                <a:lnTo>
                  <a:pt x="280149" y="190500"/>
                </a:lnTo>
                <a:lnTo>
                  <a:pt x="284416" y="189230"/>
                </a:lnTo>
                <a:lnTo>
                  <a:pt x="308275" y="189230"/>
                </a:lnTo>
                <a:lnTo>
                  <a:pt x="307492" y="186690"/>
                </a:lnTo>
                <a:lnTo>
                  <a:pt x="306495" y="185420"/>
                </a:lnTo>
                <a:lnTo>
                  <a:pt x="250672" y="185420"/>
                </a:lnTo>
                <a:lnTo>
                  <a:pt x="248919" y="184150"/>
                </a:lnTo>
                <a:lnTo>
                  <a:pt x="246164" y="181610"/>
                </a:lnTo>
                <a:lnTo>
                  <a:pt x="245313" y="180340"/>
                </a:lnTo>
                <a:lnTo>
                  <a:pt x="244208" y="176530"/>
                </a:lnTo>
                <a:lnTo>
                  <a:pt x="244233" y="172720"/>
                </a:lnTo>
                <a:lnTo>
                  <a:pt x="244767" y="170180"/>
                </a:lnTo>
                <a:lnTo>
                  <a:pt x="246608" y="167640"/>
                </a:lnTo>
                <a:lnTo>
                  <a:pt x="247929" y="165100"/>
                </a:lnTo>
                <a:lnTo>
                  <a:pt x="251586" y="162560"/>
                </a:lnTo>
                <a:lnTo>
                  <a:pt x="253530" y="160020"/>
                </a:lnTo>
                <a:lnTo>
                  <a:pt x="257428" y="158750"/>
                </a:lnTo>
                <a:lnTo>
                  <a:pt x="259206" y="157480"/>
                </a:lnTo>
                <a:lnTo>
                  <a:pt x="262458" y="156210"/>
                </a:lnTo>
                <a:lnTo>
                  <a:pt x="263842" y="156210"/>
                </a:lnTo>
                <a:lnTo>
                  <a:pt x="266141" y="154940"/>
                </a:lnTo>
                <a:lnTo>
                  <a:pt x="267512" y="154940"/>
                </a:lnTo>
                <a:lnTo>
                  <a:pt x="267665" y="153670"/>
                </a:lnTo>
                <a:lnTo>
                  <a:pt x="267360" y="152400"/>
                </a:lnTo>
                <a:lnTo>
                  <a:pt x="267042" y="151130"/>
                </a:lnTo>
                <a:lnTo>
                  <a:pt x="266141" y="151130"/>
                </a:lnTo>
                <a:lnTo>
                  <a:pt x="265556" y="149860"/>
                </a:lnTo>
                <a:lnTo>
                  <a:pt x="264210" y="148590"/>
                </a:lnTo>
                <a:lnTo>
                  <a:pt x="263626" y="148590"/>
                </a:lnTo>
                <a:lnTo>
                  <a:pt x="262597" y="147320"/>
                </a:lnTo>
                <a:lnTo>
                  <a:pt x="261416" y="146050"/>
                </a:lnTo>
                <a:close/>
              </a:path>
              <a:path w="431800" h="436879">
                <a:moveTo>
                  <a:pt x="292785" y="175260"/>
                </a:moveTo>
                <a:lnTo>
                  <a:pt x="282600" y="175260"/>
                </a:lnTo>
                <a:lnTo>
                  <a:pt x="277469" y="177800"/>
                </a:lnTo>
                <a:lnTo>
                  <a:pt x="274967" y="177800"/>
                </a:lnTo>
                <a:lnTo>
                  <a:pt x="270090" y="180340"/>
                </a:lnTo>
                <a:lnTo>
                  <a:pt x="263016" y="182880"/>
                </a:lnTo>
                <a:lnTo>
                  <a:pt x="260781" y="184150"/>
                </a:lnTo>
                <a:lnTo>
                  <a:pt x="256514" y="185420"/>
                </a:lnTo>
                <a:lnTo>
                  <a:pt x="306495" y="185420"/>
                </a:lnTo>
                <a:lnTo>
                  <a:pt x="305498" y="184150"/>
                </a:lnTo>
                <a:lnTo>
                  <a:pt x="302666" y="181610"/>
                </a:lnTo>
                <a:lnTo>
                  <a:pt x="300278" y="179070"/>
                </a:lnTo>
                <a:lnTo>
                  <a:pt x="297827" y="177800"/>
                </a:lnTo>
                <a:lnTo>
                  <a:pt x="292785" y="175260"/>
                </a:lnTo>
                <a:close/>
              </a:path>
              <a:path w="431800" h="436879">
                <a:moveTo>
                  <a:pt x="341168" y="106680"/>
                </a:moveTo>
                <a:lnTo>
                  <a:pt x="318871" y="106680"/>
                </a:lnTo>
                <a:lnTo>
                  <a:pt x="325170" y="110490"/>
                </a:lnTo>
                <a:lnTo>
                  <a:pt x="331609" y="116840"/>
                </a:lnTo>
                <a:lnTo>
                  <a:pt x="307289" y="153670"/>
                </a:lnTo>
                <a:lnTo>
                  <a:pt x="307378" y="157480"/>
                </a:lnTo>
                <a:lnTo>
                  <a:pt x="329222" y="179070"/>
                </a:lnTo>
                <a:lnTo>
                  <a:pt x="335419" y="177800"/>
                </a:lnTo>
                <a:lnTo>
                  <a:pt x="338531" y="177800"/>
                </a:lnTo>
                <a:lnTo>
                  <a:pt x="344766" y="173990"/>
                </a:lnTo>
                <a:lnTo>
                  <a:pt x="347776" y="171450"/>
                </a:lnTo>
                <a:lnTo>
                  <a:pt x="354025" y="165100"/>
                </a:lnTo>
                <a:lnTo>
                  <a:pt x="330606" y="165100"/>
                </a:lnTo>
                <a:lnTo>
                  <a:pt x="327405" y="163830"/>
                </a:lnTo>
                <a:lnTo>
                  <a:pt x="322846" y="158750"/>
                </a:lnTo>
                <a:lnTo>
                  <a:pt x="321678" y="157480"/>
                </a:lnTo>
                <a:lnTo>
                  <a:pt x="320370" y="152400"/>
                </a:lnTo>
                <a:lnTo>
                  <a:pt x="338937" y="124460"/>
                </a:lnTo>
                <a:lnTo>
                  <a:pt x="359025" y="124460"/>
                </a:lnTo>
                <a:lnTo>
                  <a:pt x="341168" y="106680"/>
                </a:lnTo>
                <a:close/>
              </a:path>
              <a:path w="431800" h="436879">
                <a:moveTo>
                  <a:pt x="359025" y="124460"/>
                </a:moveTo>
                <a:lnTo>
                  <a:pt x="338937" y="124460"/>
                </a:lnTo>
                <a:lnTo>
                  <a:pt x="350697" y="137160"/>
                </a:lnTo>
                <a:lnTo>
                  <a:pt x="350767" y="138430"/>
                </a:lnTo>
                <a:lnTo>
                  <a:pt x="330606" y="165100"/>
                </a:lnTo>
                <a:lnTo>
                  <a:pt x="354025" y="165100"/>
                </a:lnTo>
                <a:lnTo>
                  <a:pt x="356450" y="161290"/>
                </a:lnTo>
                <a:lnTo>
                  <a:pt x="359524" y="152400"/>
                </a:lnTo>
                <a:lnTo>
                  <a:pt x="360222" y="148590"/>
                </a:lnTo>
                <a:lnTo>
                  <a:pt x="360057" y="143510"/>
                </a:lnTo>
                <a:lnTo>
                  <a:pt x="374148" y="143510"/>
                </a:lnTo>
                <a:lnTo>
                  <a:pt x="374599" y="142240"/>
                </a:lnTo>
                <a:lnTo>
                  <a:pt x="374865" y="142240"/>
                </a:lnTo>
                <a:lnTo>
                  <a:pt x="375030" y="140970"/>
                </a:lnTo>
                <a:lnTo>
                  <a:pt x="374827" y="140970"/>
                </a:lnTo>
                <a:lnTo>
                  <a:pt x="374332" y="139700"/>
                </a:lnTo>
                <a:lnTo>
                  <a:pt x="359025" y="124460"/>
                </a:lnTo>
                <a:close/>
              </a:path>
              <a:path w="431800" h="436879">
                <a:moveTo>
                  <a:pt x="374148" y="143510"/>
                </a:moveTo>
                <a:lnTo>
                  <a:pt x="360057" y="143510"/>
                </a:lnTo>
                <a:lnTo>
                  <a:pt x="366090" y="148590"/>
                </a:lnTo>
                <a:lnTo>
                  <a:pt x="366598" y="149860"/>
                </a:lnTo>
                <a:lnTo>
                  <a:pt x="367664" y="149860"/>
                </a:lnTo>
                <a:lnTo>
                  <a:pt x="368312" y="148590"/>
                </a:lnTo>
                <a:lnTo>
                  <a:pt x="369836" y="148590"/>
                </a:lnTo>
                <a:lnTo>
                  <a:pt x="370751" y="147320"/>
                </a:lnTo>
                <a:lnTo>
                  <a:pt x="372922" y="144780"/>
                </a:lnTo>
                <a:lnTo>
                  <a:pt x="373697" y="144780"/>
                </a:lnTo>
                <a:lnTo>
                  <a:pt x="374148" y="143510"/>
                </a:lnTo>
                <a:close/>
              </a:path>
              <a:path w="431800" h="436879">
                <a:moveTo>
                  <a:pt x="319963" y="91440"/>
                </a:moveTo>
                <a:lnTo>
                  <a:pt x="313029" y="91440"/>
                </a:lnTo>
                <a:lnTo>
                  <a:pt x="309448" y="92710"/>
                </a:lnTo>
                <a:lnTo>
                  <a:pt x="283006" y="120650"/>
                </a:lnTo>
                <a:lnTo>
                  <a:pt x="282105" y="121920"/>
                </a:lnTo>
                <a:lnTo>
                  <a:pt x="280504" y="128270"/>
                </a:lnTo>
                <a:lnTo>
                  <a:pt x="280466" y="130810"/>
                </a:lnTo>
                <a:lnTo>
                  <a:pt x="280682" y="130810"/>
                </a:lnTo>
                <a:lnTo>
                  <a:pt x="281584" y="132080"/>
                </a:lnTo>
                <a:lnTo>
                  <a:pt x="282320" y="133350"/>
                </a:lnTo>
                <a:lnTo>
                  <a:pt x="283959" y="134620"/>
                </a:lnTo>
                <a:lnTo>
                  <a:pt x="284568" y="135890"/>
                </a:lnTo>
                <a:lnTo>
                  <a:pt x="285749" y="137160"/>
                </a:lnTo>
                <a:lnTo>
                  <a:pt x="288988" y="137160"/>
                </a:lnTo>
                <a:lnTo>
                  <a:pt x="289813" y="135890"/>
                </a:lnTo>
                <a:lnTo>
                  <a:pt x="290258" y="134620"/>
                </a:lnTo>
                <a:lnTo>
                  <a:pt x="291083" y="132080"/>
                </a:lnTo>
                <a:lnTo>
                  <a:pt x="291680" y="129540"/>
                </a:lnTo>
                <a:lnTo>
                  <a:pt x="293230" y="125730"/>
                </a:lnTo>
                <a:lnTo>
                  <a:pt x="306158" y="109220"/>
                </a:lnTo>
                <a:lnTo>
                  <a:pt x="310464" y="106680"/>
                </a:lnTo>
                <a:lnTo>
                  <a:pt x="341168" y="106680"/>
                </a:lnTo>
                <a:lnTo>
                  <a:pt x="333514" y="99060"/>
                </a:lnTo>
                <a:lnTo>
                  <a:pt x="330111" y="96520"/>
                </a:lnTo>
                <a:lnTo>
                  <a:pt x="323380" y="92710"/>
                </a:lnTo>
                <a:lnTo>
                  <a:pt x="319963" y="91440"/>
                </a:lnTo>
                <a:close/>
              </a:path>
              <a:path w="431800" h="436879">
                <a:moveTo>
                  <a:pt x="320459" y="27939"/>
                </a:moveTo>
                <a:lnTo>
                  <a:pt x="318795" y="27939"/>
                </a:lnTo>
                <a:lnTo>
                  <a:pt x="317728" y="29210"/>
                </a:lnTo>
                <a:lnTo>
                  <a:pt x="317093" y="29210"/>
                </a:lnTo>
                <a:lnTo>
                  <a:pt x="315620" y="30480"/>
                </a:lnTo>
                <a:lnTo>
                  <a:pt x="314731" y="30480"/>
                </a:lnTo>
                <a:lnTo>
                  <a:pt x="312724" y="33020"/>
                </a:lnTo>
                <a:lnTo>
                  <a:pt x="311950" y="34290"/>
                </a:lnTo>
                <a:lnTo>
                  <a:pt x="310794" y="35560"/>
                </a:lnTo>
                <a:lnTo>
                  <a:pt x="310400" y="35560"/>
                </a:lnTo>
                <a:lnTo>
                  <a:pt x="309943" y="36830"/>
                </a:lnTo>
                <a:lnTo>
                  <a:pt x="309879" y="38100"/>
                </a:lnTo>
                <a:lnTo>
                  <a:pt x="310299" y="38100"/>
                </a:lnTo>
                <a:lnTo>
                  <a:pt x="393204" y="121920"/>
                </a:lnTo>
                <a:lnTo>
                  <a:pt x="395871" y="121920"/>
                </a:lnTo>
                <a:lnTo>
                  <a:pt x="396519" y="120650"/>
                </a:lnTo>
                <a:lnTo>
                  <a:pt x="397992" y="119380"/>
                </a:lnTo>
                <a:lnTo>
                  <a:pt x="398856" y="119380"/>
                </a:lnTo>
                <a:lnTo>
                  <a:pt x="400862" y="116840"/>
                </a:lnTo>
                <a:lnTo>
                  <a:pt x="401662" y="116840"/>
                </a:lnTo>
                <a:lnTo>
                  <a:pt x="402818" y="114300"/>
                </a:lnTo>
                <a:lnTo>
                  <a:pt x="403199" y="114300"/>
                </a:lnTo>
                <a:lnTo>
                  <a:pt x="403618" y="113030"/>
                </a:lnTo>
                <a:lnTo>
                  <a:pt x="403567" y="111760"/>
                </a:lnTo>
                <a:lnTo>
                  <a:pt x="403034" y="111760"/>
                </a:lnTo>
                <a:lnTo>
                  <a:pt x="320459" y="27939"/>
                </a:lnTo>
                <a:close/>
              </a:path>
              <a:path w="431800" h="436879">
                <a:moveTo>
                  <a:pt x="348475" y="0"/>
                </a:moveTo>
                <a:lnTo>
                  <a:pt x="346824" y="0"/>
                </a:lnTo>
                <a:lnTo>
                  <a:pt x="345744" y="1270"/>
                </a:lnTo>
                <a:lnTo>
                  <a:pt x="345109" y="1270"/>
                </a:lnTo>
                <a:lnTo>
                  <a:pt x="343636" y="2539"/>
                </a:lnTo>
                <a:lnTo>
                  <a:pt x="342760" y="2539"/>
                </a:lnTo>
                <a:lnTo>
                  <a:pt x="340740" y="5080"/>
                </a:lnTo>
                <a:lnTo>
                  <a:pt x="339966" y="6350"/>
                </a:lnTo>
                <a:lnTo>
                  <a:pt x="338810" y="7620"/>
                </a:lnTo>
                <a:lnTo>
                  <a:pt x="338416" y="7620"/>
                </a:lnTo>
                <a:lnTo>
                  <a:pt x="337959" y="8889"/>
                </a:lnTo>
                <a:lnTo>
                  <a:pt x="337896" y="10160"/>
                </a:lnTo>
                <a:lnTo>
                  <a:pt x="338327" y="10160"/>
                </a:lnTo>
                <a:lnTo>
                  <a:pt x="421233" y="93980"/>
                </a:lnTo>
                <a:lnTo>
                  <a:pt x="423887" y="93980"/>
                </a:lnTo>
                <a:lnTo>
                  <a:pt x="424535" y="92710"/>
                </a:lnTo>
                <a:lnTo>
                  <a:pt x="426008" y="91440"/>
                </a:lnTo>
                <a:lnTo>
                  <a:pt x="426872" y="91440"/>
                </a:lnTo>
                <a:lnTo>
                  <a:pt x="428878" y="88900"/>
                </a:lnTo>
                <a:lnTo>
                  <a:pt x="429679" y="87630"/>
                </a:lnTo>
                <a:lnTo>
                  <a:pt x="430834" y="86360"/>
                </a:lnTo>
                <a:lnTo>
                  <a:pt x="431228" y="86360"/>
                </a:lnTo>
                <a:lnTo>
                  <a:pt x="431634" y="85090"/>
                </a:lnTo>
                <a:lnTo>
                  <a:pt x="431584" y="83820"/>
                </a:lnTo>
                <a:lnTo>
                  <a:pt x="431380" y="83820"/>
                </a:lnTo>
                <a:lnTo>
                  <a:pt x="431063" y="82550"/>
                </a:lnTo>
                <a:lnTo>
                  <a:pt x="348475" y="0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065826" y="4767029"/>
            <a:ext cx="455218" cy="46201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669626" y="4802136"/>
            <a:ext cx="475653" cy="445769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894838" y="1985128"/>
            <a:ext cx="4274185" cy="2733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7310">
              <a:lnSpc>
                <a:spcPct val="100000"/>
              </a:lnSpc>
            </a:pPr>
            <a:r>
              <a:rPr sz="1800" b="1" spc="-5" dirty="0">
                <a:solidFill>
                  <a:srgbClr val="585858"/>
                </a:solidFill>
                <a:latin typeface="Calibri"/>
                <a:cs typeface="Calibri"/>
              </a:rPr>
              <a:t>Coryell County </a:t>
            </a:r>
            <a:r>
              <a:rPr sz="1800" b="1" dirty="0">
                <a:solidFill>
                  <a:srgbClr val="585858"/>
                </a:solidFill>
                <a:latin typeface="Calibri"/>
                <a:cs typeface="Calibri"/>
              </a:rPr>
              <a:t>Pumping in</a:t>
            </a:r>
            <a:r>
              <a:rPr sz="1800" b="1" spc="-9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585858"/>
                </a:solidFill>
                <a:latin typeface="Calibri"/>
                <a:cs typeface="Calibri"/>
              </a:rPr>
              <a:t>AFY</a:t>
            </a:r>
            <a:endParaRPr sz="1800">
              <a:latin typeface="Calibri"/>
              <a:cs typeface="Calibri"/>
            </a:endParaRPr>
          </a:p>
          <a:p>
            <a:pPr marR="3881120" algn="ctr">
              <a:lnSpc>
                <a:spcPct val="100000"/>
              </a:lnSpc>
              <a:spcBef>
                <a:spcPts val="630"/>
              </a:spcBef>
            </a:pPr>
            <a:r>
              <a:rPr sz="1400" spc="-5" dirty="0">
                <a:solidFill>
                  <a:srgbClr val="585858"/>
                </a:solidFill>
                <a:latin typeface="Calibri"/>
                <a:cs typeface="Calibri"/>
              </a:rPr>
              <a:t>1400</a:t>
            </a:r>
            <a:endParaRPr sz="1400">
              <a:latin typeface="Calibri"/>
              <a:cs typeface="Calibri"/>
            </a:endParaRPr>
          </a:p>
          <a:p>
            <a:pPr marR="3881120" algn="ctr">
              <a:lnSpc>
                <a:spcPct val="100000"/>
              </a:lnSpc>
              <a:spcBef>
                <a:spcPts val="730"/>
              </a:spcBef>
            </a:pPr>
            <a:r>
              <a:rPr sz="1400" spc="-5" dirty="0">
                <a:solidFill>
                  <a:srgbClr val="585858"/>
                </a:solidFill>
                <a:latin typeface="Calibri"/>
                <a:cs typeface="Calibri"/>
              </a:rPr>
              <a:t>1200</a:t>
            </a:r>
            <a:endParaRPr sz="1400">
              <a:latin typeface="Calibri"/>
              <a:cs typeface="Calibri"/>
            </a:endParaRPr>
          </a:p>
          <a:p>
            <a:pPr marR="3881120" algn="ctr">
              <a:lnSpc>
                <a:spcPct val="100000"/>
              </a:lnSpc>
              <a:spcBef>
                <a:spcPts val="730"/>
              </a:spcBef>
            </a:pPr>
            <a:r>
              <a:rPr sz="1400" spc="-5" dirty="0">
                <a:solidFill>
                  <a:srgbClr val="585858"/>
                </a:solidFill>
                <a:latin typeface="Calibri"/>
                <a:cs typeface="Calibri"/>
              </a:rPr>
              <a:t>1000</a:t>
            </a:r>
            <a:endParaRPr sz="1400">
              <a:latin typeface="Calibri"/>
              <a:cs typeface="Calibri"/>
            </a:endParaRPr>
          </a:p>
          <a:p>
            <a:pPr marR="3790950" algn="ctr">
              <a:lnSpc>
                <a:spcPct val="100000"/>
              </a:lnSpc>
              <a:spcBef>
                <a:spcPts val="730"/>
              </a:spcBef>
            </a:pPr>
            <a:r>
              <a:rPr sz="1400" spc="-5" dirty="0">
                <a:solidFill>
                  <a:srgbClr val="585858"/>
                </a:solidFill>
                <a:latin typeface="Calibri"/>
                <a:cs typeface="Calibri"/>
              </a:rPr>
              <a:t>800</a:t>
            </a:r>
            <a:endParaRPr sz="1400">
              <a:latin typeface="Calibri"/>
              <a:cs typeface="Calibri"/>
            </a:endParaRPr>
          </a:p>
          <a:p>
            <a:pPr marR="3790950" algn="ctr">
              <a:lnSpc>
                <a:spcPct val="100000"/>
              </a:lnSpc>
              <a:spcBef>
                <a:spcPts val="730"/>
              </a:spcBef>
            </a:pPr>
            <a:r>
              <a:rPr sz="1400" spc="-5" dirty="0">
                <a:solidFill>
                  <a:srgbClr val="585858"/>
                </a:solidFill>
                <a:latin typeface="Calibri"/>
                <a:cs typeface="Calibri"/>
              </a:rPr>
              <a:t>600</a:t>
            </a:r>
            <a:endParaRPr sz="1400">
              <a:latin typeface="Calibri"/>
              <a:cs typeface="Calibri"/>
            </a:endParaRPr>
          </a:p>
          <a:p>
            <a:pPr marR="3790950" algn="ctr">
              <a:lnSpc>
                <a:spcPct val="100000"/>
              </a:lnSpc>
              <a:spcBef>
                <a:spcPts val="730"/>
              </a:spcBef>
            </a:pPr>
            <a:r>
              <a:rPr sz="1400" spc="-5" dirty="0">
                <a:solidFill>
                  <a:srgbClr val="585858"/>
                </a:solidFill>
                <a:latin typeface="Calibri"/>
                <a:cs typeface="Calibri"/>
              </a:rPr>
              <a:t>400</a:t>
            </a:r>
            <a:endParaRPr sz="1400">
              <a:latin typeface="Calibri"/>
              <a:cs typeface="Calibri"/>
            </a:endParaRPr>
          </a:p>
          <a:p>
            <a:pPr marR="3790950" algn="ctr">
              <a:lnSpc>
                <a:spcPct val="100000"/>
              </a:lnSpc>
              <a:spcBef>
                <a:spcPts val="730"/>
              </a:spcBef>
            </a:pPr>
            <a:r>
              <a:rPr sz="1400" spc="-5" dirty="0">
                <a:solidFill>
                  <a:srgbClr val="585858"/>
                </a:solidFill>
                <a:latin typeface="Calibri"/>
                <a:cs typeface="Calibri"/>
              </a:rPr>
              <a:t>200</a:t>
            </a:r>
            <a:endParaRPr sz="1400">
              <a:latin typeface="Calibri"/>
              <a:cs typeface="Calibri"/>
            </a:endParaRPr>
          </a:p>
          <a:p>
            <a:pPr marL="282575">
              <a:lnSpc>
                <a:spcPct val="100000"/>
              </a:lnSpc>
              <a:spcBef>
                <a:spcPts val="730"/>
              </a:spcBef>
            </a:pPr>
            <a:r>
              <a:rPr sz="1400" dirty="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3009" y="6064465"/>
            <a:ext cx="1888522" cy="793533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379345" algn="l"/>
                <a:tab pos="11185525" algn="l"/>
              </a:tabLst>
            </a:pPr>
            <a:r>
              <a:rPr spc="-5" dirty="0"/>
              <a:t> 	</a:t>
            </a:r>
            <a:r>
              <a:rPr spc="-10" dirty="0"/>
              <a:t>Pumping </a:t>
            </a:r>
            <a:r>
              <a:rPr spc="-25" dirty="0"/>
              <a:t>Coverage</a:t>
            </a:r>
            <a:r>
              <a:rPr spc="-45" dirty="0"/>
              <a:t> </a:t>
            </a:r>
            <a:r>
              <a:rPr spc="-5" dirty="0"/>
              <a:t>(1980-2020)	</a:t>
            </a:r>
          </a:p>
        </p:txBody>
      </p:sp>
      <p:sp>
        <p:nvSpPr>
          <p:cNvPr id="3" name="object 3"/>
          <p:cNvSpPr/>
          <p:nvPr/>
        </p:nvSpPr>
        <p:spPr>
          <a:xfrm>
            <a:off x="6775424" y="1417144"/>
            <a:ext cx="4756365" cy="4428055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2767" y="1417154"/>
            <a:ext cx="4956397" cy="4428046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793490" y="6045792"/>
            <a:ext cx="489584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1980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06941" y="6071624"/>
            <a:ext cx="489584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2020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009" y="6064465"/>
            <a:ext cx="1888522" cy="79353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195070" algn="l"/>
                <a:tab pos="11185525" algn="l"/>
              </a:tabLst>
            </a:pPr>
            <a:r>
              <a:rPr spc="-5" dirty="0"/>
              <a:t> 	</a:t>
            </a:r>
            <a:r>
              <a:rPr spc="-50" dirty="0"/>
              <a:t>Water </a:t>
            </a:r>
            <a:r>
              <a:rPr spc="-10" dirty="0"/>
              <a:t>Levels: </a:t>
            </a:r>
            <a:r>
              <a:rPr spc="-30" dirty="0"/>
              <a:t>Layer </a:t>
            </a:r>
            <a:r>
              <a:rPr spc="-5" dirty="0"/>
              <a:t>1 </a:t>
            </a:r>
            <a:r>
              <a:rPr spc="-45" dirty="0"/>
              <a:t>(Younger</a:t>
            </a:r>
            <a:r>
              <a:rPr spc="20" dirty="0"/>
              <a:t> </a:t>
            </a:r>
            <a:r>
              <a:rPr spc="-15" dirty="0"/>
              <a:t>Formations)	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793490" y="6045792"/>
            <a:ext cx="489584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1980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06941" y="6071624"/>
            <a:ext cx="489584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2020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009" y="6064465"/>
            <a:ext cx="1888522" cy="79353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93077" y="916089"/>
            <a:ext cx="4382102" cy="51251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93077" y="4537367"/>
            <a:ext cx="1225602" cy="14779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7960" y="916089"/>
            <a:ext cx="4395480" cy="50992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09308" y="4537367"/>
            <a:ext cx="1256233" cy="1477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1185525" algn="l"/>
              </a:tabLst>
            </a:pPr>
            <a:r>
              <a:rPr spc="-5" dirty="0"/>
              <a:t> </a:t>
            </a:r>
            <a:r>
              <a:rPr spc="229" dirty="0"/>
              <a:t> </a:t>
            </a:r>
            <a:r>
              <a:rPr spc="-20" dirty="0"/>
              <a:t>Drawdown/Recovery: </a:t>
            </a:r>
            <a:r>
              <a:rPr spc="-30" dirty="0"/>
              <a:t>Layer </a:t>
            </a:r>
            <a:r>
              <a:rPr spc="-5" dirty="0"/>
              <a:t>1 </a:t>
            </a:r>
            <a:r>
              <a:rPr spc="-40" dirty="0"/>
              <a:t>(Younger)</a:t>
            </a:r>
            <a:r>
              <a:rPr spc="-20" dirty="0"/>
              <a:t> </a:t>
            </a:r>
            <a:r>
              <a:rPr spc="-5" dirty="0"/>
              <a:t>[1980-2020]	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776699" y="6217495"/>
            <a:ext cx="112776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1980 -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2020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009" y="6064465"/>
            <a:ext cx="1888522" cy="79353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58546" y="939298"/>
            <a:ext cx="4410684" cy="51251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19657" y="4500322"/>
            <a:ext cx="1065805" cy="15409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05750" y="3683139"/>
            <a:ext cx="5094702" cy="2910592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596323" y="877505"/>
          <a:ext cx="5839690" cy="27321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5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8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8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80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31745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WL</a:t>
                      </a:r>
                      <a:r>
                        <a:rPr sz="2000" b="1" spc="-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1980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6707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WL</a:t>
                      </a:r>
                      <a:r>
                        <a:rPr sz="2000" b="1" spc="-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6707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857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Residual 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(1980</a:t>
                      </a:r>
                      <a:r>
                        <a:rPr sz="2000" b="1" spc="-1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-2020)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67070"/>
                    </a:solidFill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Meaning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67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927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-400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-200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-200</a:t>
                      </a:r>
                      <a:r>
                        <a:rPr sz="1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Strong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Recovery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E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9294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50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-50</a:t>
                      </a:r>
                      <a:r>
                        <a:rPr sz="1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Recovery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927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50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+50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Drawdown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B0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9295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-200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-400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+200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Strong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Drawdown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9297" y="816745"/>
            <a:ext cx="11173460" cy="0"/>
          </a:xfrm>
          <a:custGeom>
            <a:avLst/>
            <a:gdLst/>
            <a:ahLst/>
            <a:cxnLst/>
            <a:rect l="l" t="t" r="r" b="b"/>
            <a:pathLst>
              <a:path w="11173460">
                <a:moveTo>
                  <a:pt x="0" y="0"/>
                </a:moveTo>
                <a:lnTo>
                  <a:pt x="11173409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009" y="6064465"/>
            <a:ext cx="1888522" cy="79353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76699" y="6217495"/>
            <a:ext cx="112776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1980 -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2020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355928" y="910720"/>
            <a:ext cx="4439259" cy="51537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505204" y="4408703"/>
            <a:ext cx="1425393" cy="16557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82166" y="157457"/>
            <a:ext cx="1002728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u="none" spc="-20" dirty="0"/>
              <a:t>Drawdown/Recovery: </a:t>
            </a:r>
            <a:r>
              <a:rPr sz="3600" u="none" spc="-30" dirty="0"/>
              <a:t>Layer </a:t>
            </a:r>
            <a:r>
              <a:rPr sz="3600" u="none" dirty="0"/>
              <a:t>2 </a:t>
            </a:r>
            <a:r>
              <a:rPr sz="3600" u="none" spc="-20" dirty="0"/>
              <a:t>(Woodbine)</a:t>
            </a:r>
            <a:r>
              <a:rPr sz="3600" u="none" spc="50" dirty="0"/>
              <a:t> </a:t>
            </a:r>
            <a:r>
              <a:rPr sz="3600" u="none" spc="-5" dirty="0"/>
              <a:t>[1980-2020]</a:t>
            </a:r>
            <a:endParaRPr sz="3600"/>
          </a:p>
        </p:txBody>
      </p:sp>
      <p:sp>
        <p:nvSpPr>
          <p:cNvPr id="8" name="object 8"/>
          <p:cNvSpPr/>
          <p:nvPr/>
        </p:nvSpPr>
        <p:spPr>
          <a:xfrm>
            <a:off x="1505750" y="3683139"/>
            <a:ext cx="5094702" cy="2910592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596323" y="877505"/>
          <a:ext cx="5839690" cy="27321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5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8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8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80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31745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WL</a:t>
                      </a:r>
                      <a:r>
                        <a:rPr sz="2000" b="1" spc="-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1980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6707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WL</a:t>
                      </a:r>
                      <a:r>
                        <a:rPr sz="2000" b="1" spc="-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6707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857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Residual 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(1980</a:t>
                      </a:r>
                      <a:r>
                        <a:rPr sz="2000" b="1" spc="-1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-2020)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67070"/>
                    </a:solidFill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Meaning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67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927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-400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-200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-200</a:t>
                      </a:r>
                      <a:r>
                        <a:rPr sz="1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Strong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Recovery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E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9294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50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-50</a:t>
                      </a:r>
                      <a:r>
                        <a:rPr sz="1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Recovery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927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50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+50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Drawdown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B0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9295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-200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-400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+200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Strong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Drawdown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811530" algn="l"/>
                <a:tab pos="11185525" algn="l"/>
              </a:tabLst>
            </a:pPr>
            <a:r>
              <a:rPr spc="-5" dirty="0"/>
              <a:t> 	</a:t>
            </a:r>
            <a:r>
              <a:rPr spc="-50" dirty="0"/>
              <a:t>Water </a:t>
            </a:r>
            <a:r>
              <a:rPr spc="-10" dirty="0"/>
              <a:t>Levels: </a:t>
            </a:r>
            <a:r>
              <a:rPr spc="-30" dirty="0"/>
              <a:t>Layer </a:t>
            </a:r>
            <a:r>
              <a:rPr spc="-5" dirty="0"/>
              <a:t>3</a:t>
            </a:r>
            <a:r>
              <a:rPr spc="40" dirty="0"/>
              <a:t> </a:t>
            </a:r>
            <a:r>
              <a:rPr spc="-20" dirty="0"/>
              <a:t>(Washita/Fredericksburg)	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793490" y="6045792"/>
            <a:ext cx="489584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1980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06941" y="6071624"/>
            <a:ext cx="489584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2020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009" y="6064465"/>
            <a:ext cx="1888522" cy="79353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72859" y="1042695"/>
            <a:ext cx="4073905" cy="47726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72859" y="4213478"/>
            <a:ext cx="1211457" cy="16018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9297" y="1042690"/>
            <a:ext cx="4084660" cy="47726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09308" y="4255046"/>
            <a:ext cx="1293533" cy="15602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09" y="6064465"/>
            <a:ext cx="1888522" cy="79353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848666" y="6122379"/>
            <a:ext cx="112776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1980 -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2020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306830" algn="l"/>
                <a:tab pos="11185525" algn="l"/>
              </a:tabLst>
            </a:pPr>
            <a:r>
              <a:rPr spc="-5" dirty="0"/>
              <a:t> 	</a:t>
            </a:r>
            <a:r>
              <a:rPr spc="-20" dirty="0"/>
              <a:t>Drawdown/Recovery: </a:t>
            </a:r>
            <a:r>
              <a:rPr spc="-30" dirty="0"/>
              <a:t>Layer </a:t>
            </a:r>
            <a:r>
              <a:rPr spc="-5" dirty="0"/>
              <a:t>3</a:t>
            </a:r>
            <a:r>
              <a:rPr spc="-35" dirty="0"/>
              <a:t> </a:t>
            </a:r>
            <a:r>
              <a:rPr spc="-5" dirty="0"/>
              <a:t>(1980-2020)	</a:t>
            </a:r>
          </a:p>
        </p:txBody>
      </p:sp>
      <p:sp>
        <p:nvSpPr>
          <p:cNvPr id="5" name="object 5"/>
          <p:cNvSpPr/>
          <p:nvPr/>
        </p:nvSpPr>
        <p:spPr>
          <a:xfrm>
            <a:off x="6750933" y="1057490"/>
            <a:ext cx="4201076" cy="49345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50939" y="4431233"/>
            <a:ext cx="1469933" cy="15608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05750" y="3683139"/>
            <a:ext cx="5094702" cy="2910592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596323" y="877505"/>
          <a:ext cx="5839690" cy="27321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5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8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8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80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31745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WL</a:t>
                      </a:r>
                      <a:r>
                        <a:rPr sz="2000" b="1" spc="-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1980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6707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WL</a:t>
                      </a:r>
                      <a:r>
                        <a:rPr sz="2000" b="1" spc="-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6707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857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Residual 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(1980</a:t>
                      </a:r>
                      <a:r>
                        <a:rPr sz="2000" b="1" spc="-1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-2020)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67070"/>
                    </a:solidFill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Meaning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67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927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-400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-200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-200</a:t>
                      </a:r>
                      <a:r>
                        <a:rPr sz="1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Strong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Recovery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E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9294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50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-50</a:t>
                      </a:r>
                      <a:r>
                        <a:rPr sz="1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Recovery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927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50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+50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Drawdown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B0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9295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-200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-400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+200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Strong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Drawdown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09" y="6064465"/>
            <a:ext cx="1888522" cy="79353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859057" y="6315049"/>
            <a:ext cx="112776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1980 -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2020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48309" algn="l"/>
                <a:tab pos="11185525" algn="l"/>
              </a:tabLst>
            </a:pPr>
            <a:r>
              <a:rPr spc="-5" dirty="0"/>
              <a:t> 	</a:t>
            </a:r>
            <a:r>
              <a:rPr spc="-20" dirty="0"/>
              <a:t>Drawdown/Recovery: </a:t>
            </a:r>
            <a:r>
              <a:rPr spc="-30" dirty="0"/>
              <a:t>Layer </a:t>
            </a:r>
            <a:r>
              <a:rPr spc="-5" dirty="0"/>
              <a:t>4 </a:t>
            </a:r>
            <a:r>
              <a:rPr spc="-15" dirty="0"/>
              <a:t>(Paluxy)</a:t>
            </a:r>
            <a:r>
              <a:rPr dirty="0"/>
              <a:t> </a:t>
            </a:r>
            <a:r>
              <a:rPr spc="-5" dirty="0"/>
              <a:t>[1980-2020]	</a:t>
            </a:r>
          </a:p>
        </p:txBody>
      </p:sp>
      <p:sp>
        <p:nvSpPr>
          <p:cNvPr id="5" name="object 5"/>
          <p:cNvSpPr/>
          <p:nvPr/>
        </p:nvSpPr>
        <p:spPr>
          <a:xfrm>
            <a:off x="6923558" y="951789"/>
            <a:ext cx="4430240" cy="52196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923570" y="4531626"/>
            <a:ext cx="1389154" cy="16963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05750" y="3683139"/>
            <a:ext cx="5094702" cy="2910592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596323" y="877505"/>
          <a:ext cx="5839690" cy="27321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5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8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8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80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31745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WL</a:t>
                      </a:r>
                      <a:r>
                        <a:rPr sz="2000" b="1" spc="-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1980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6707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WL</a:t>
                      </a:r>
                      <a:r>
                        <a:rPr sz="2000" b="1" spc="-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6707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857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Residual 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(1980</a:t>
                      </a:r>
                      <a:r>
                        <a:rPr sz="2000" b="1" spc="-1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-2020)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67070"/>
                    </a:solidFill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Meaning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67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927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-400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-200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-200</a:t>
                      </a:r>
                      <a:r>
                        <a:rPr sz="1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Strong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Recovery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E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9294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50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-50</a:t>
                      </a:r>
                      <a:r>
                        <a:rPr sz="1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Recovery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927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50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+50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Drawdown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B0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9295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-200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-400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+200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Strong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Drawdown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216150" algn="l"/>
                <a:tab pos="11185525" algn="l"/>
              </a:tabLst>
            </a:pPr>
            <a:r>
              <a:rPr spc="-5" dirty="0"/>
              <a:t> 	</a:t>
            </a:r>
            <a:r>
              <a:rPr spc="-50" dirty="0"/>
              <a:t>Water </a:t>
            </a:r>
            <a:r>
              <a:rPr spc="-10" dirty="0"/>
              <a:t>Levels: </a:t>
            </a:r>
            <a:r>
              <a:rPr spc="-30" dirty="0"/>
              <a:t>Layer </a:t>
            </a:r>
            <a:r>
              <a:rPr spc="-5" dirty="0"/>
              <a:t>5 (Glen</a:t>
            </a:r>
            <a:r>
              <a:rPr spc="-10" dirty="0"/>
              <a:t> </a:t>
            </a:r>
            <a:r>
              <a:rPr spc="-20" dirty="0"/>
              <a:t>Rose)	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793490" y="6045792"/>
            <a:ext cx="489584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1980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06941" y="6071624"/>
            <a:ext cx="489584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2020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009" y="6064465"/>
            <a:ext cx="1888522" cy="79353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6539" y="1001562"/>
            <a:ext cx="4200303" cy="49114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3079" y="4366399"/>
            <a:ext cx="1252753" cy="15534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989616" y="1001572"/>
            <a:ext cx="4200314" cy="49133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847538" y="4366399"/>
            <a:ext cx="1361271" cy="157069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09" y="6064465"/>
            <a:ext cx="1888522" cy="79353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848666" y="6232211"/>
            <a:ext cx="112776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1980 -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2020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44414" y="142630"/>
            <a:ext cx="11057255" cy="64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0" dirty="0"/>
              <a:t>Drawdown/Recovery: </a:t>
            </a:r>
            <a:r>
              <a:rPr spc="-30" dirty="0"/>
              <a:t>Layer </a:t>
            </a:r>
            <a:r>
              <a:rPr spc="-5" dirty="0"/>
              <a:t>5 (Glen </a:t>
            </a:r>
            <a:r>
              <a:rPr spc="-20" dirty="0"/>
              <a:t>Rose) </a:t>
            </a:r>
            <a:r>
              <a:rPr spc="-5" dirty="0"/>
              <a:t>[1980-2020]</a:t>
            </a:r>
          </a:p>
        </p:txBody>
      </p:sp>
      <p:sp>
        <p:nvSpPr>
          <p:cNvPr id="5" name="object 5"/>
          <p:cNvSpPr/>
          <p:nvPr/>
        </p:nvSpPr>
        <p:spPr>
          <a:xfrm>
            <a:off x="6860984" y="977442"/>
            <a:ext cx="4454714" cy="51971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60984" y="4507319"/>
            <a:ext cx="1389395" cy="16672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05750" y="3683139"/>
            <a:ext cx="5094702" cy="2910592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596323" y="877505"/>
          <a:ext cx="5839690" cy="27321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5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8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8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80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31745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WL</a:t>
                      </a:r>
                      <a:r>
                        <a:rPr sz="2000" b="1" spc="-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1980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6707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WL</a:t>
                      </a:r>
                      <a:r>
                        <a:rPr sz="2000" b="1" spc="-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6707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857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Residual 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(1980</a:t>
                      </a:r>
                      <a:r>
                        <a:rPr sz="2000" b="1" spc="-1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-2020)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67070"/>
                    </a:solidFill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Meaning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67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927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-400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-200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-200</a:t>
                      </a:r>
                      <a:r>
                        <a:rPr sz="1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Strong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Recovery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E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9294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50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-50</a:t>
                      </a:r>
                      <a:r>
                        <a:rPr sz="1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Recovery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927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50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+50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Drawdown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B0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9295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-200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-400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+200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Strong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Drawdown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173" y="152400"/>
            <a:ext cx="11772390" cy="6389281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3143" y="316318"/>
            <a:ext cx="11720195" cy="6389370"/>
          </a:xfrm>
          <a:custGeom>
            <a:avLst/>
            <a:gdLst/>
            <a:ahLst/>
            <a:cxnLst/>
            <a:rect l="l" t="t" r="r" b="b"/>
            <a:pathLst>
              <a:path w="11720195" h="6389370">
                <a:moveTo>
                  <a:pt x="0" y="0"/>
                </a:moveTo>
                <a:lnTo>
                  <a:pt x="11719928" y="0"/>
                </a:lnTo>
                <a:lnTo>
                  <a:pt x="11719928" y="6389281"/>
                </a:lnTo>
                <a:lnTo>
                  <a:pt x="0" y="6389281"/>
                </a:lnTo>
                <a:lnTo>
                  <a:pt x="0" y="0"/>
                </a:lnTo>
                <a:close/>
              </a:path>
            </a:pathLst>
          </a:custGeom>
          <a:ln w="47625">
            <a:solidFill>
              <a:srgbClr val="5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31505" y="6395634"/>
            <a:ext cx="700341" cy="426719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36008" y="6420198"/>
            <a:ext cx="2919983" cy="359721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363200" y="6256489"/>
            <a:ext cx="948347" cy="570391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28015" y="174823"/>
            <a:ext cx="3545840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b="0" u="none" spc="-30" dirty="0">
                <a:latin typeface="Calibri"/>
                <a:cs typeface="Calibri"/>
              </a:rPr>
              <a:t>Program</a:t>
            </a:r>
            <a:r>
              <a:rPr sz="4800" b="0" u="none" spc="-60" dirty="0">
                <a:latin typeface="Calibri"/>
                <a:cs typeface="Calibri"/>
              </a:rPr>
              <a:t> </a:t>
            </a:r>
            <a:r>
              <a:rPr sz="4800" b="0" u="none" spc="-10" dirty="0">
                <a:latin typeface="Calibri"/>
                <a:cs typeface="Calibri"/>
              </a:rPr>
              <a:t>goals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4040" y="2305817"/>
            <a:ext cx="6242050" cy="5213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15" dirty="0">
                <a:solidFill>
                  <a:srgbClr val="943735"/>
                </a:solidFill>
                <a:latin typeface="Calibri"/>
                <a:cs typeface="Calibri"/>
              </a:rPr>
              <a:t>Engage </a:t>
            </a:r>
            <a:r>
              <a:rPr sz="3200" spc="-5" dirty="0">
                <a:solidFill>
                  <a:srgbClr val="943735"/>
                </a:solidFill>
                <a:latin typeface="Calibri"/>
                <a:cs typeface="Calibri"/>
              </a:rPr>
              <a:t>and </a:t>
            </a:r>
            <a:r>
              <a:rPr sz="3200" spc="-20" dirty="0">
                <a:solidFill>
                  <a:srgbClr val="943735"/>
                </a:solidFill>
                <a:latin typeface="Calibri"/>
                <a:cs typeface="Calibri"/>
              </a:rPr>
              <a:t>involve </a:t>
            </a:r>
            <a:r>
              <a:rPr sz="3200" b="1" spc="-5" dirty="0">
                <a:solidFill>
                  <a:srgbClr val="943735"/>
                </a:solidFill>
                <a:latin typeface="Calibri"/>
                <a:cs typeface="Calibri"/>
              </a:rPr>
              <a:t>local</a:t>
            </a:r>
            <a:r>
              <a:rPr sz="3200" b="1" spc="35" dirty="0">
                <a:solidFill>
                  <a:srgbClr val="943735"/>
                </a:solidFill>
                <a:latin typeface="Calibri"/>
                <a:cs typeface="Calibri"/>
              </a:rPr>
              <a:t> </a:t>
            </a:r>
            <a:r>
              <a:rPr sz="3200" spc="-25" dirty="0">
                <a:solidFill>
                  <a:srgbClr val="943735"/>
                </a:solidFill>
                <a:latin typeface="Calibri"/>
                <a:cs typeface="Calibri"/>
              </a:rPr>
              <a:t>stakeholders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9035" indent="-1028065">
              <a:lnSpc>
                <a:spcPct val="100000"/>
              </a:lnSpc>
              <a:buFont typeface="Arial"/>
              <a:buChar char="•"/>
              <a:tabLst>
                <a:tab pos="655955" algn="l"/>
                <a:tab pos="656590" algn="l"/>
              </a:tabLst>
            </a:pPr>
            <a:r>
              <a:rPr spc="-15" dirty="0"/>
              <a:t>Develop </a:t>
            </a:r>
            <a:r>
              <a:rPr spc="-20" dirty="0"/>
              <a:t>hydrologic-hydraulic </a:t>
            </a:r>
            <a:r>
              <a:rPr spc="-5" dirty="0"/>
              <a:t>flood </a:t>
            </a:r>
            <a:r>
              <a:rPr spc="-10" dirty="0"/>
              <a:t>flow models </a:t>
            </a:r>
            <a:r>
              <a:rPr spc="-5" dirty="0"/>
              <a:t>-</a:t>
            </a:r>
            <a:r>
              <a:rPr spc="155" dirty="0"/>
              <a:t> </a:t>
            </a:r>
            <a:r>
              <a:rPr spc="-15" dirty="0"/>
              <a:t>AgriLife</a:t>
            </a:r>
          </a:p>
          <a:p>
            <a:pPr marL="655955" indent="-514984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655955" algn="l"/>
                <a:tab pos="656590" algn="l"/>
              </a:tabLst>
            </a:pPr>
            <a:r>
              <a:rPr spc="-15" dirty="0"/>
              <a:t>Develop </a:t>
            </a:r>
            <a:r>
              <a:rPr spc="-20" dirty="0"/>
              <a:t>groundwater </a:t>
            </a:r>
            <a:r>
              <a:rPr spc="-10" dirty="0"/>
              <a:t>flow </a:t>
            </a:r>
            <a:r>
              <a:rPr spc="-5" dirty="0"/>
              <a:t>and </a:t>
            </a:r>
            <a:r>
              <a:rPr spc="-25" dirty="0"/>
              <a:t>storage </a:t>
            </a:r>
            <a:r>
              <a:rPr spc="-10" dirty="0"/>
              <a:t>models </a:t>
            </a:r>
            <a:r>
              <a:rPr spc="-5" dirty="0"/>
              <a:t>-</a:t>
            </a:r>
            <a:r>
              <a:rPr spc="200" dirty="0"/>
              <a:t> </a:t>
            </a:r>
            <a:r>
              <a:rPr spc="-10" dirty="0"/>
              <a:t>RRGPE</a:t>
            </a:r>
          </a:p>
          <a:p>
            <a:pPr marL="1169035" marR="1746250" indent="-1028065">
              <a:lnSpc>
                <a:spcPct val="120000"/>
              </a:lnSpc>
              <a:buFont typeface="Arial"/>
              <a:buChar char="•"/>
              <a:tabLst>
                <a:tab pos="655955" algn="l"/>
                <a:tab pos="656590" algn="l"/>
              </a:tabLst>
            </a:pPr>
            <a:r>
              <a:rPr spc="-15" dirty="0"/>
              <a:t>Develop </a:t>
            </a:r>
            <a:r>
              <a:rPr spc="-5" dirty="0"/>
              <a:t>a </a:t>
            </a:r>
            <a:r>
              <a:rPr spc="-10" dirty="0"/>
              <a:t>multi-component flood-risk management plan  (assessment, </a:t>
            </a:r>
            <a:r>
              <a:rPr spc="-15" dirty="0"/>
              <a:t>coordination, </a:t>
            </a:r>
            <a:r>
              <a:rPr spc="-5" dirty="0"/>
              <a:t>planning, and </a:t>
            </a:r>
            <a:r>
              <a:rPr spc="-10" dirty="0"/>
              <a:t>education) </a:t>
            </a:r>
            <a:r>
              <a:rPr spc="-5" dirty="0"/>
              <a:t>-</a:t>
            </a:r>
            <a:r>
              <a:rPr spc="254" dirty="0"/>
              <a:t> </a:t>
            </a:r>
            <a:r>
              <a:rPr spc="-15" dirty="0"/>
              <a:t>ACF</a:t>
            </a:r>
          </a:p>
          <a:p>
            <a:pPr marL="655955" indent="-514984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655955" algn="l"/>
                <a:tab pos="656590" algn="l"/>
              </a:tabLst>
            </a:pPr>
            <a:r>
              <a:rPr spc="-15" dirty="0"/>
              <a:t>Develop </a:t>
            </a:r>
            <a:r>
              <a:rPr spc="-5" dirty="0"/>
              <a:t>a </a:t>
            </a:r>
            <a:r>
              <a:rPr spc="-15" dirty="0"/>
              <a:t>demonstration </a:t>
            </a:r>
            <a:r>
              <a:rPr spc="-5" dirty="0"/>
              <a:t>flood </a:t>
            </a:r>
            <a:r>
              <a:rPr spc="-10" dirty="0"/>
              <a:t>monitoring </a:t>
            </a:r>
            <a:r>
              <a:rPr spc="-5" dirty="0"/>
              <a:t>sensor </a:t>
            </a:r>
            <a:r>
              <a:rPr spc="-10" dirty="0"/>
              <a:t>network </a:t>
            </a:r>
            <a:r>
              <a:rPr spc="-5" dirty="0"/>
              <a:t>– </a:t>
            </a:r>
            <a:r>
              <a:rPr spc="-15" dirty="0"/>
              <a:t>AgriLife,</a:t>
            </a:r>
            <a:r>
              <a:rPr spc="210" dirty="0"/>
              <a:t> </a:t>
            </a:r>
            <a:r>
              <a:rPr spc="-15" dirty="0"/>
              <a:t>ACF</a:t>
            </a:r>
          </a:p>
          <a:p>
            <a:pPr marL="655955" marR="467359" indent="-514984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655955" algn="l"/>
                <a:tab pos="656590" algn="l"/>
              </a:tabLst>
            </a:pPr>
            <a:r>
              <a:rPr spc="-15" dirty="0"/>
              <a:t>Develop </a:t>
            </a:r>
            <a:r>
              <a:rPr spc="-10" dirty="0"/>
              <a:t>local </a:t>
            </a:r>
            <a:r>
              <a:rPr spc="-20" dirty="0"/>
              <a:t>stakeholder </a:t>
            </a:r>
            <a:r>
              <a:rPr spc="-5" dirty="0"/>
              <a:t>and </a:t>
            </a:r>
            <a:r>
              <a:rPr spc="-10" dirty="0"/>
              <a:t>public </a:t>
            </a:r>
            <a:r>
              <a:rPr spc="-20" dirty="0"/>
              <a:t>preferences </a:t>
            </a:r>
            <a:r>
              <a:rPr spc="-25" dirty="0"/>
              <a:t>for </a:t>
            </a:r>
            <a:r>
              <a:rPr spc="-75" dirty="0"/>
              <a:t>Texas </a:t>
            </a:r>
            <a:r>
              <a:rPr spc="-5" dirty="0"/>
              <a:t>flood policy  and actions -</a:t>
            </a:r>
            <a:r>
              <a:rPr spc="-15" dirty="0"/>
              <a:t> </a:t>
            </a:r>
            <a:r>
              <a:rPr spc="-10" dirty="0"/>
              <a:t>ISTPP</a:t>
            </a:r>
          </a:p>
        </p:txBody>
      </p:sp>
      <p:sp>
        <p:nvSpPr>
          <p:cNvPr id="10" name="object 10"/>
          <p:cNvSpPr/>
          <p:nvPr/>
        </p:nvSpPr>
        <p:spPr>
          <a:xfrm>
            <a:off x="9839845" y="481812"/>
            <a:ext cx="1730044" cy="1733629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00600" y="476496"/>
            <a:ext cx="1837135" cy="1704453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118502" y="476496"/>
            <a:ext cx="2240577" cy="1680433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13740" y="471728"/>
            <a:ext cx="2250440" cy="1690370"/>
          </a:xfrm>
          <a:custGeom>
            <a:avLst/>
            <a:gdLst/>
            <a:ahLst/>
            <a:cxnLst/>
            <a:rect l="l" t="t" r="r" b="b"/>
            <a:pathLst>
              <a:path w="2250440" h="1690370">
                <a:moveTo>
                  <a:pt x="0" y="0"/>
                </a:moveTo>
                <a:lnTo>
                  <a:pt x="2250109" y="0"/>
                </a:lnTo>
                <a:lnTo>
                  <a:pt x="2250109" y="1689963"/>
                </a:lnTo>
                <a:lnTo>
                  <a:pt x="0" y="1689963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2000" y="979881"/>
            <a:ext cx="1523999" cy="1177630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7237" y="975118"/>
            <a:ext cx="1533525" cy="1187450"/>
          </a:xfrm>
          <a:custGeom>
            <a:avLst/>
            <a:gdLst/>
            <a:ahLst/>
            <a:cxnLst/>
            <a:rect l="l" t="t" r="r" b="b"/>
            <a:pathLst>
              <a:path w="1533525" h="1187450">
                <a:moveTo>
                  <a:pt x="0" y="0"/>
                </a:moveTo>
                <a:lnTo>
                  <a:pt x="1533525" y="0"/>
                </a:lnTo>
                <a:lnTo>
                  <a:pt x="1533525" y="1187157"/>
                </a:lnTo>
                <a:lnTo>
                  <a:pt x="0" y="1187157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786844" y="983932"/>
            <a:ext cx="1596026" cy="1197013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82087" y="979169"/>
            <a:ext cx="1605915" cy="1207135"/>
          </a:xfrm>
          <a:custGeom>
            <a:avLst/>
            <a:gdLst/>
            <a:ahLst/>
            <a:cxnLst/>
            <a:rect l="l" t="t" r="r" b="b"/>
            <a:pathLst>
              <a:path w="1605914" h="1207135">
                <a:moveTo>
                  <a:pt x="0" y="0"/>
                </a:moveTo>
                <a:lnTo>
                  <a:pt x="1605559" y="0"/>
                </a:lnTo>
                <a:lnTo>
                  <a:pt x="1605559" y="1206550"/>
                </a:lnTo>
                <a:lnTo>
                  <a:pt x="0" y="120655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9883140" y="2245922"/>
            <a:ext cx="158686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latin typeface="Calibri"/>
                <a:cs typeface="Calibri"/>
              </a:rPr>
              <a:t>Program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website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6597" y="142630"/>
            <a:ext cx="11199495" cy="64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487930" algn="l"/>
                <a:tab pos="11186160" algn="l"/>
              </a:tabLst>
            </a:pPr>
            <a:r>
              <a:rPr spc="-5" dirty="0"/>
              <a:t> 	</a:t>
            </a:r>
            <a:r>
              <a:rPr spc="-50" dirty="0"/>
              <a:t>Water </a:t>
            </a:r>
            <a:r>
              <a:rPr spc="-10" dirty="0"/>
              <a:t>Levels: </a:t>
            </a:r>
            <a:r>
              <a:rPr spc="-30" dirty="0"/>
              <a:t>Layer </a:t>
            </a:r>
            <a:r>
              <a:rPr spc="-5" dirty="0"/>
              <a:t>6</a:t>
            </a:r>
            <a:r>
              <a:rPr spc="5" dirty="0"/>
              <a:t> </a:t>
            </a:r>
            <a:r>
              <a:rPr spc="-5" dirty="0"/>
              <a:t>(Hensall)	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793490" y="6045792"/>
            <a:ext cx="489584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1980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06941" y="6071624"/>
            <a:ext cx="489584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2020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009" y="6064465"/>
            <a:ext cx="1888522" cy="79353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9297" y="986408"/>
            <a:ext cx="4270512" cy="49916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9297" y="4421683"/>
            <a:ext cx="1309100" cy="15840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82857" y="986408"/>
            <a:ext cx="4270511" cy="50161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23320" y="4421683"/>
            <a:ext cx="1343744" cy="15808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09" y="6064465"/>
            <a:ext cx="1888522" cy="79353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848666" y="6122379"/>
            <a:ext cx="112776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1980 -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2020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52425" algn="l"/>
                <a:tab pos="11185525" algn="l"/>
              </a:tabLst>
            </a:pPr>
            <a:r>
              <a:rPr spc="-5" dirty="0"/>
              <a:t> 	</a:t>
            </a:r>
            <a:r>
              <a:rPr spc="-20" dirty="0"/>
              <a:t>Drawdown/Recovery: </a:t>
            </a:r>
            <a:r>
              <a:rPr spc="-30" dirty="0"/>
              <a:t>Layer </a:t>
            </a:r>
            <a:r>
              <a:rPr spc="-5" dirty="0"/>
              <a:t>6 (Hensall)</a:t>
            </a:r>
            <a:r>
              <a:rPr spc="5" dirty="0"/>
              <a:t> </a:t>
            </a:r>
            <a:r>
              <a:rPr spc="-5" dirty="0"/>
              <a:t>[1980-2020]	</a:t>
            </a:r>
          </a:p>
        </p:txBody>
      </p:sp>
      <p:sp>
        <p:nvSpPr>
          <p:cNvPr id="5" name="object 5"/>
          <p:cNvSpPr/>
          <p:nvPr/>
        </p:nvSpPr>
        <p:spPr>
          <a:xfrm>
            <a:off x="1505750" y="3683139"/>
            <a:ext cx="5094702" cy="2910592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950405" y="918266"/>
            <a:ext cx="4403394" cy="51065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50396" y="4585919"/>
            <a:ext cx="1216846" cy="14551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596323" y="877505"/>
          <a:ext cx="5839690" cy="27321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5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8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8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80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31745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WL</a:t>
                      </a:r>
                      <a:r>
                        <a:rPr sz="2000" b="1" spc="-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1980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6707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WL</a:t>
                      </a:r>
                      <a:r>
                        <a:rPr sz="2000" b="1" spc="-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6707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857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Residual 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(1980</a:t>
                      </a:r>
                      <a:r>
                        <a:rPr sz="2000" b="1" spc="-1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-2020)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67070"/>
                    </a:solidFill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Meaning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67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927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-400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-200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-200</a:t>
                      </a:r>
                      <a:r>
                        <a:rPr sz="1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Strong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Recovery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E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9294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50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-50</a:t>
                      </a:r>
                      <a:r>
                        <a:rPr sz="1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Recovery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927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50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+50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Drawdown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B0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9295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-200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-400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+200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Strong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Drawdown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6597" y="142630"/>
            <a:ext cx="11199495" cy="64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451100" algn="l"/>
                <a:tab pos="11186160" algn="l"/>
              </a:tabLst>
            </a:pPr>
            <a:r>
              <a:rPr spc="-5" dirty="0"/>
              <a:t> 	</a:t>
            </a:r>
            <a:r>
              <a:rPr spc="-50" dirty="0"/>
              <a:t>Water </a:t>
            </a:r>
            <a:r>
              <a:rPr spc="-10" dirty="0"/>
              <a:t>Levels: </a:t>
            </a:r>
            <a:r>
              <a:rPr spc="-30" dirty="0"/>
              <a:t>Layer </a:t>
            </a:r>
            <a:r>
              <a:rPr spc="-5" dirty="0"/>
              <a:t>7</a:t>
            </a:r>
            <a:r>
              <a:rPr spc="10" dirty="0"/>
              <a:t> </a:t>
            </a:r>
            <a:r>
              <a:rPr spc="-20" dirty="0"/>
              <a:t>(Pearsall)	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793490" y="6045792"/>
            <a:ext cx="489584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1980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06941" y="6071624"/>
            <a:ext cx="489584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2020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009" y="6064465"/>
            <a:ext cx="1888522" cy="79353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0169" y="1012825"/>
            <a:ext cx="4214957" cy="49508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9308" y="4540826"/>
            <a:ext cx="1327228" cy="14228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74624" y="1012825"/>
            <a:ext cx="4307276" cy="50553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62254" y="4540834"/>
            <a:ext cx="1260863" cy="14499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09" y="6064465"/>
            <a:ext cx="1888522" cy="79353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848666" y="6122379"/>
            <a:ext cx="112776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1980 -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2020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72110" algn="l"/>
                <a:tab pos="11185525" algn="l"/>
              </a:tabLst>
            </a:pPr>
            <a:r>
              <a:rPr spc="-5" dirty="0"/>
              <a:t> 	</a:t>
            </a:r>
            <a:r>
              <a:rPr spc="-20" dirty="0"/>
              <a:t>Drawdown/Recovery: </a:t>
            </a:r>
            <a:r>
              <a:rPr spc="-30" dirty="0"/>
              <a:t>Layer </a:t>
            </a:r>
            <a:r>
              <a:rPr spc="-20" dirty="0"/>
              <a:t>7(Pearsall)</a:t>
            </a:r>
            <a:r>
              <a:rPr spc="25" dirty="0"/>
              <a:t> </a:t>
            </a:r>
            <a:r>
              <a:rPr spc="-5" dirty="0"/>
              <a:t>[1980-2020]	</a:t>
            </a: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596323" y="877505"/>
          <a:ext cx="5839690" cy="27321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5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8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8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80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31745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WL</a:t>
                      </a:r>
                      <a:r>
                        <a:rPr sz="2000" b="1" spc="-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1980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6707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WL</a:t>
                      </a:r>
                      <a:r>
                        <a:rPr sz="2000" b="1" spc="-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6707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857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Residual 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(1980</a:t>
                      </a:r>
                      <a:r>
                        <a:rPr sz="2000" b="1" spc="-1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-2020)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67070"/>
                    </a:solidFill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Meaning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67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927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-400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-200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-200</a:t>
                      </a:r>
                      <a:r>
                        <a:rPr sz="1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Strong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Recovery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E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9294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50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-50</a:t>
                      </a:r>
                      <a:r>
                        <a:rPr sz="1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Recovery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927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50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+50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Drawdown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B0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9295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-200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-400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+200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Strong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Drawdown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1505750" y="3683139"/>
            <a:ext cx="5094702" cy="2910592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008418" y="922959"/>
            <a:ext cx="4390407" cy="51182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08418" y="4507852"/>
            <a:ext cx="1336586" cy="15350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405380" algn="l"/>
                <a:tab pos="11185525" algn="l"/>
              </a:tabLst>
            </a:pPr>
            <a:r>
              <a:rPr spc="-5" dirty="0"/>
              <a:t> 	</a:t>
            </a:r>
            <a:r>
              <a:rPr spc="-50" dirty="0"/>
              <a:t>Water </a:t>
            </a:r>
            <a:r>
              <a:rPr spc="-10" dirty="0"/>
              <a:t>Levels: </a:t>
            </a:r>
            <a:r>
              <a:rPr spc="-30" dirty="0"/>
              <a:t>Layer </a:t>
            </a:r>
            <a:r>
              <a:rPr spc="-5" dirty="0"/>
              <a:t>8</a:t>
            </a:r>
            <a:r>
              <a:rPr spc="5" dirty="0"/>
              <a:t> </a:t>
            </a:r>
            <a:r>
              <a:rPr spc="-15" dirty="0"/>
              <a:t>(Hosston)	</a:t>
            </a:r>
          </a:p>
        </p:txBody>
      </p:sp>
      <p:sp>
        <p:nvSpPr>
          <p:cNvPr id="3" name="object 3"/>
          <p:cNvSpPr/>
          <p:nvPr/>
        </p:nvSpPr>
        <p:spPr>
          <a:xfrm>
            <a:off x="13009" y="6064465"/>
            <a:ext cx="1888522" cy="79353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793490" y="6045792"/>
            <a:ext cx="489584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1980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06941" y="6071624"/>
            <a:ext cx="489584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2020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37210" y="929779"/>
            <a:ext cx="4382096" cy="51346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37210" y="4286605"/>
            <a:ext cx="1488948" cy="17663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83872" y="892826"/>
            <a:ext cx="4382111" cy="51346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54571" y="4240594"/>
            <a:ext cx="1488958" cy="17747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09" y="6064465"/>
            <a:ext cx="1888522" cy="79353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848666" y="6122379"/>
            <a:ext cx="112776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1980 -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2020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1185525" algn="l"/>
              </a:tabLst>
            </a:pPr>
            <a:r>
              <a:rPr spc="-5" dirty="0"/>
              <a:t> </a:t>
            </a:r>
            <a:r>
              <a:rPr spc="204" dirty="0"/>
              <a:t> </a:t>
            </a:r>
            <a:r>
              <a:rPr spc="-20" dirty="0"/>
              <a:t>Drawdown/Recovery: </a:t>
            </a:r>
            <a:r>
              <a:rPr spc="-30" dirty="0"/>
              <a:t>Layer </a:t>
            </a:r>
            <a:r>
              <a:rPr spc="-5" dirty="0"/>
              <a:t>8 </a:t>
            </a:r>
            <a:r>
              <a:rPr spc="-15" dirty="0"/>
              <a:t>(Hosston)</a:t>
            </a:r>
            <a:r>
              <a:rPr spc="10" dirty="0"/>
              <a:t> </a:t>
            </a:r>
            <a:r>
              <a:rPr spc="-5" dirty="0"/>
              <a:t>[1980-2020]	</a:t>
            </a:r>
          </a:p>
        </p:txBody>
      </p:sp>
      <p:sp>
        <p:nvSpPr>
          <p:cNvPr id="5" name="object 5"/>
          <p:cNvSpPr/>
          <p:nvPr/>
        </p:nvSpPr>
        <p:spPr>
          <a:xfrm>
            <a:off x="7131753" y="901204"/>
            <a:ext cx="4391629" cy="51632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131761" y="4377733"/>
            <a:ext cx="1397909" cy="16635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05750" y="3683139"/>
            <a:ext cx="5094702" cy="2910592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596323" y="877505"/>
          <a:ext cx="5839690" cy="27321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5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8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8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80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31745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WL</a:t>
                      </a:r>
                      <a:r>
                        <a:rPr sz="2000" b="1" spc="-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1980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6707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WL</a:t>
                      </a:r>
                      <a:r>
                        <a:rPr sz="2000" b="1" spc="-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6707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857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Residual 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(1980</a:t>
                      </a:r>
                      <a:r>
                        <a:rPr sz="2000" b="1" spc="-1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-2020)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67070"/>
                    </a:solidFill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Meaning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67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927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-400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-200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-200</a:t>
                      </a:r>
                      <a:r>
                        <a:rPr sz="1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Strong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Recovery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E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9294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50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-50</a:t>
                      </a:r>
                      <a:r>
                        <a:rPr sz="1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Recovery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927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50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+50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Drawdown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B0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9295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-200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-400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+200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Strong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Drawdown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943985" algn="l"/>
                <a:tab pos="11185525" algn="l"/>
              </a:tabLst>
            </a:pPr>
            <a:r>
              <a:rPr spc="-5" dirty="0"/>
              <a:t> 	</a:t>
            </a:r>
            <a:r>
              <a:rPr spc="-20" dirty="0"/>
              <a:t>Future</a:t>
            </a:r>
            <a:r>
              <a:rPr spc="-60" dirty="0"/>
              <a:t> </a:t>
            </a:r>
            <a:r>
              <a:rPr spc="-10" dirty="0"/>
              <a:t>Direction	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94294" y="877906"/>
            <a:ext cx="4239895" cy="4676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Scenario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Analysis</a:t>
            </a:r>
            <a:endParaRPr sz="28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5" dirty="0">
                <a:latin typeface="Calibri"/>
                <a:cs typeface="Calibri"/>
              </a:rPr>
              <a:t>Pumping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spc="-5" dirty="0">
                <a:latin typeface="Calibri"/>
                <a:cs typeface="Calibri"/>
              </a:rPr>
              <a:t>2080 </a:t>
            </a:r>
            <a:r>
              <a:rPr sz="2400" dirty="0">
                <a:latin typeface="Calibri"/>
                <a:cs typeface="Calibri"/>
              </a:rPr>
              <a:t>–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DFC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10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15" dirty="0">
                <a:latin typeface="Calibri"/>
                <a:cs typeface="Calibri"/>
              </a:rPr>
              <a:t>Recharge to </a:t>
            </a:r>
            <a:r>
              <a:rPr sz="2400" spc="-5" dirty="0">
                <a:latin typeface="Calibri"/>
                <a:cs typeface="Calibri"/>
              </a:rPr>
              <a:t>2080 </a:t>
            </a:r>
            <a:r>
              <a:rPr sz="2400" dirty="0">
                <a:latin typeface="Calibri"/>
                <a:cs typeface="Calibri"/>
              </a:rPr>
              <a:t>–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30" dirty="0">
                <a:latin typeface="Calibri"/>
                <a:cs typeface="Calibri"/>
              </a:rPr>
              <a:t>SWAT</a:t>
            </a:r>
            <a:endParaRPr sz="2400">
              <a:latin typeface="Calibri"/>
              <a:cs typeface="Calibri"/>
            </a:endParaRPr>
          </a:p>
          <a:p>
            <a:pPr marL="1155700" lvl="2" indent="-228600">
              <a:lnSpc>
                <a:spcPct val="100000"/>
              </a:lnSpc>
              <a:spcBef>
                <a:spcPts val="275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2000" spc="-30" dirty="0">
                <a:latin typeface="Calibri"/>
                <a:cs typeface="Calibri"/>
              </a:rPr>
              <a:t>LAYER </a:t>
            </a:r>
            <a:r>
              <a:rPr sz="2000" dirty="0">
                <a:latin typeface="Calibri"/>
                <a:cs typeface="Calibri"/>
              </a:rPr>
              <a:t>1 </a:t>
            </a:r>
            <a:r>
              <a:rPr sz="2000" spc="-5" dirty="0">
                <a:latin typeface="Calibri"/>
                <a:cs typeface="Calibri"/>
              </a:rPr>
              <a:t>Sensitive </a:t>
            </a:r>
            <a:r>
              <a:rPr sz="2000" spc="-15" dirty="0">
                <a:latin typeface="Calibri"/>
                <a:cs typeface="Calibri"/>
              </a:rPr>
              <a:t>to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Recharge</a:t>
            </a:r>
            <a:endParaRPr sz="2000">
              <a:latin typeface="Calibri"/>
              <a:cs typeface="Calibri"/>
            </a:endParaRPr>
          </a:p>
          <a:p>
            <a:pPr lvl="2">
              <a:lnSpc>
                <a:spcPct val="100000"/>
              </a:lnSpc>
              <a:buFont typeface="Arial"/>
              <a:buChar char="•"/>
            </a:pPr>
            <a:endParaRPr sz="23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198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Identify </a:t>
            </a:r>
            <a:r>
              <a:rPr sz="2800" spc="-5" dirty="0">
                <a:latin typeface="Calibri"/>
                <a:cs typeface="Calibri"/>
              </a:rPr>
              <a:t>MAR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locations</a:t>
            </a:r>
            <a:endParaRPr sz="28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10" dirty="0">
                <a:latin typeface="Calibri"/>
                <a:cs typeface="Calibri"/>
              </a:rPr>
              <a:t>Historical </a:t>
            </a:r>
            <a:r>
              <a:rPr sz="2400" dirty="0">
                <a:latin typeface="Calibri"/>
                <a:cs typeface="Calibri"/>
              </a:rPr>
              <a:t>&amp; </a:t>
            </a:r>
            <a:r>
              <a:rPr sz="2400" spc="-10" dirty="0">
                <a:latin typeface="Calibri"/>
                <a:cs typeface="Calibri"/>
              </a:rPr>
              <a:t>Future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WLs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00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5" dirty="0">
                <a:latin typeface="Calibri"/>
                <a:cs typeface="Calibri"/>
              </a:rPr>
              <a:t>Flood </a:t>
            </a:r>
            <a:r>
              <a:rPr sz="2400" spc="-10" dirty="0">
                <a:latin typeface="Calibri"/>
                <a:cs typeface="Calibri"/>
              </a:rPr>
              <a:t>Zones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Overlap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10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10" dirty="0">
                <a:latin typeface="Calibri"/>
                <a:cs typeface="Calibri"/>
              </a:rPr>
              <a:t>Recharge-rich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Zones</a:t>
            </a:r>
            <a:endParaRPr sz="2400">
              <a:latin typeface="Calibri"/>
              <a:cs typeface="Calibri"/>
            </a:endParaRPr>
          </a:p>
          <a:p>
            <a:pPr marL="241300" marR="73660" indent="-228600">
              <a:lnSpc>
                <a:spcPts val="3030"/>
              </a:lnSpc>
              <a:spcBef>
                <a:spcPts val="100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5" dirty="0">
                <a:latin typeface="Calibri"/>
                <a:cs typeface="Calibri"/>
              </a:rPr>
              <a:t>Future </a:t>
            </a:r>
            <a:r>
              <a:rPr sz="2800" spc="-10" dirty="0">
                <a:latin typeface="Calibri"/>
                <a:cs typeface="Calibri"/>
              </a:rPr>
              <a:t>Pumping </a:t>
            </a:r>
            <a:r>
              <a:rPr sz="2800" spc="-5" dirty="0">
                <a:latin typeface="Calibri"/>
                <a:cs typeface="Calibri"/>
              </a:rPr>
              <a:t>Impacts </a:t>
            </a:r>
            <a:r>
              <a:rPr sz="2800" spc="-15" dirty="0">
                <a:latin typeface="Calibri"/>
                <a:cs typeface="Calibri"/>
              </a:rPr>
              <a:t>to  </a:t>
            </a:r>
            <a:r>
              <a:rPr sz="2800" spc="-35" dirty="0">
                <a:latin typeface="Calibri"/>
                <a:cs typeface="Calibri"/>
              </a:rPr>
              <a:t>Water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Supply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269057" y="2696703"/>
            <a:ext cx="4215176" cy="3815254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69742" y="898226"/>
            <a:ext cx="3627433" cy="359695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009" y="6064465"/>
            <a:ext cx="1888522" cy="79353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981710" algn="l"/>
                <a:tab pos="11185525" algn="l"/>
              </a:tabLst>
            </a:pPr>
            <a:r>
              <a:rPr spc="-5" dirty="0"/>
              <a:t> 	Optional: </a:t>
            </a:r>
            <a:r>
              <a:rPr spc="-15" dirty="0"/>
              <a:t>Explore </a:t>
            </a:r>
            <a:r>
              <a:rPr spc="-30" dirty="0"/>
              <a:t>Transmissivity </a:t>
            </a:r>
            <a:r>
              <a:rPr spc="-40" dirty="0"/>
              <a:t>Values </a:t>
            </a:r>
            <a:r>
              <a:rPr dirty="0"/>
              <a:t>in</a:t>
            </a:r>
            <a:r>
              <a:rPr spc="55" dirty="0"/>
              <a:t> </a:t>
            </a:r>
            <a:r>
              <a:rPr spc="-15" dirty="0"/>
              <a:t>AOI	</a:t>
            </a:r>
          </a:p>
        </p:txBody>
      </p:sp>
      <p:sp>
        <p:nvSpPr>
          <p:cNvPr id="3" name="object 3"/>
          <p:cNvSpPr/>
          <p:nvPr/>
        </p:nvSpPr>
        <p:spPr>
          <a:xfrm>
            <a:off x="3297034" y="958596"/>
            <a:ext cx="6616978" cy="56588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009" y="6064465"/>
            <a:ext cx="1888522" cy="793533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548379" algn="l"/>
                <a:tab pos="11185525" algn="l"/>
              </a:tabLst>
            </a:pPr>
            <a:r>
              <a:rPr spc="-5" dirty="0"/>
              <a:t> 	</a:t>
            </a:r>
            <a:r>
              <a:rPr spc="-20" dirty="0"/>
              <a:t>Contact</a:t>
            </a:r>
            <a:r>
              <a:rPr spc="-50" dirty="0"/>
              <a:t> </a:t>
            </a:r>
            <a:r>
              <a:rPr spc="-20" dirty="0"/>
              <a:t>Information	</a:t>
            </a:r>
          </a:p>
        </p:txBody>
      </p:sp>
      <p:sp>
        <p:nvSpPr>
          <p:cNvPr id="3" name="object 3"/>
          <p:cNvSpPr/>
          <p:nvPr/>
        </p:nvSpPr>
        <p:spPr>
          <a:xfrm>
            <a:off x="4536767" y="3689088"/>
            <a:ext cx="3118462" cy="1310339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19498" y="2025949"/>
            <a:ext cx="3952240" cy="1306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spc="-15" dirty="0">
                <a:latin typeface="Calibri"/>
                <a:cs typeface="Calibri"/>
              </a:rPr>
              <a:t>Rohit </a:t>
            </a:r>
            <a:r>
              <a:rPr sz="2400" spc="5" dirty="0">
                <a:latin typeface="Calibri"/>
                <a:cs typeface="Calibri"/>
              </a:rPr>
              <a:t>R. </a:t>
            </a:r>
            <a:r>
              <a:rPr sz="2400" spc="-10" dirty="0">
                <a:latin typeface="Calibri"/>
                <a:cs typeface="Calibri"/>
              </a:rPr>
              <a:t>Goswami, </a:t>
            </a:r>
            <a:r>
              <a:rPr sz="2400" spc="-20" dirty="0">
                <a:latin typeface="Calibri"/>
                <a:cs typeface="Calibri"/>
              </a:rPr>
              <a:t>Ph.D., </a:t>
            </a:r>
            <a:r>
              <a:rPr sz="2400" spc="-80" dirty="0">
                <a:latin typeface="Calibri"/>
                <a:cs typeface="Calibri"/>
              </a:rPr>
              <a:t>P.E.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7" baseline="-20833" dirty="0">
                <a:latin typeface="Calibri"/>
                <a:cs typeface="Calibri"/>
              </a:rPr>
              <a:t>(TX)</a:t>
            </a:r>
            <a:endParaRPr sz="2400" baseline="-20833">
              <a:latin typeface="Calibri"/>
              <a:cs typeface="Calibri"/>
            </a:endParaRPr>
          </a:p>
          <a:p>
            <a:pPr marL="906780" marR="899160" algn="ctr">
              <a:lnSpc>
                <a:spcPct val="124600"/>
              </a:lnSpc>
              <a:spcBef>
                <a:spcPts val="10"/>
              </a:spcBef>
            </a:pPr>
            <a:r>
              <a:rPr sz="2400" u="heavy" spc="-35" dirty="0">
                <a:solidFill>
                  <a:srgbClr val="0562C1"/>
                </a:solidFill>
                <a:latin typeface="Calibri"/>
                <a:cs typeface="Calibri"/>
                <a:hlinkClick r:id="rId3"/>
              </a:rPr>
              <a:t>r</a:t>
            </a:r>
            <a:r>
              <a:rPr sz="2400" u="heavy" spc="-10" dirty="0">
                <a:solidFill>
                  <a:srgbClr val="0562C1"/>
                </a:solidFill>
                <a:latin typeface="Calibri"/>
                <a:cs typeface="Calibri"/>
                <a:hlinkClick r:id="rId3"/>
              </a:rPr>
              <a:t>o</a:t>
            </a:r>
            <a:r>
              <a:rPr sz="2400" u="heavy" spc="-5" dirty="0">
                <a:solidFill>
                  <a:srgbClr val="0562C1"/>
                </a:solidFill>
                <a:latin typeface="Calibri"/>
                <a:cs typeface="Calibri"/>
                <a:hlinkClick r:id="rId3"/>
              </a:rPr>
              <a:t>h</a:t>
            </a:r>
            <a:r>
              <a:rPr sz="2400" u="heavy" dirty="0">
                <a:solidFill>
                  <a:srgbClr val="0562C1"/>
                </a:solidFill>
                <a:latin typeface="Calibri"/>
                <a:cs typeface="Calibri"/>
                <a:hlinkClick r:id="rId3"/>
              </a:rPr>
              <a:t>it@r</a:t>
            </a:r>
            <a:r>
              <a:rPr sz="2400" u="heavy" spc="-35" dirty="0">
                <a:solidFill>
                  <a:srgbClr val="0562C1"/>
                </a:solidFill>
                <a:latin typeface="Calibri"/>
                <a:cs typeface="Calibri"/>
                <a:hlinkClick r:id="rId3"/>
              </a:rPr>
              <a:t>r</a:t>
            </a:r>
            <a:r>
              <a:rPr sz="2400" u="heavy" spc="-5" dirty="0">
                <a:solidFill>
                  <a:srgbClr val="0562C1"/>
                </a:solidFill>
                <a:latin typeface="Calibri"/>
                <a:cs typeface="Calibri"/>
                <a:hlinkClick r:id="rId3"/>
              </a:rPr>
              <a:t>gp</a:t>
            </a:r>
            <a:r>
              <a:rPr sz="2400" u="heavy" spc="5" dirty="0">
                <a:solidFill>
                  <a:srgbClr val="0562C1"/>
                </a:solidFill>
                <a:latin typeface="Calibri"/>
                <a:cs typeface="Calibri"/>
                <a:hlinkClick r:id="rId3"/>
              </a:rPr>
              <a:t>e</a:t>
            </a:r>
            <a:r>
              <a:rPr sz="2400" u="heavy" spc="-10" dirty="0">
                <a:solidFill>
                  <a:srgbClr val="0562C1"/>
                </a:solidFill>
                <a:latin typeface="Calibri"/>
                <a:cs typeface="Calibri"/>
                <a:hlinkClick r:id="rId3"/>
              </a:rPr>
              <a:t>.</a:t>
            </a:r>
            <a:r>
              <a:rPr sz="2400" u="heavy" spc="-20" dirty="0">
                <a:solidFill>
                  <a:srgbClr val="0562C1"/>
                </a:solidFill>
                <a:latin typeface="Calibri"/>
                <a:cs typeface="Calibri"/>
                <a:hlinkClick r:id="rId3"/>
              </a:rPr>
              <a:t>c</a:t>
            </a:r>
            <a:r>
              <a:rPr sz="2400" u="heavy" spc="-10" dirty="0">
                <a:solidFill>
                  <a:srgbClr val="0562C1"/>
                </a:solidFill>
                <a:latin typeface="Calibri"/>
                <a:cs typeface="Calibri"/>
                <a:hlinkClick r:id="rId3"/>
              </a:rPr>
              <a:t>om </a:t>
            </a:r>
            <a:r>
              <a:rPr sz="2400" spc="-10" dirty="0">
                <a:solidFill>
                  <a:srgbClr val="0562C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561.613.3627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80516" y="2641092"/>
            <a:ext cx="10123931" cy="3101339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80516" y="2545080"/>
            <a:ext cx="10123931" cy="3197351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39494" y="2585262"/>
            <a:ext cx="10005060" cy="3079750"/>
          </a:xfrm>
          <a:custGeom>
            <a:avLst/>
            <a:gdLst/>
            <a:ahLst/>
            <a:cxnLst/>
            <a:rect l="l" t="t" r="r" b="b"/>
            <a:pathLst>
              <a:path w="10005060" h="3079750">
                <a:moveTo>
                  <a:pt x="0" y="0"/>
                </a:moveTo>
                <a:lnTo>
                  <a:pt x="10004933" y="0"/>
                </a:lnTo>
                <a:lnTo>
                  <a:pt x="10004933" y="3079330"/>
                </a:lnTo>
                <a:lnTo>
                  <a:pt x="0" y="3079330"/>
                </a:lnTo>
                <a:lnTo>
                  <a:pt x="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54800" y="1193406"/>
            <a:ext cx="5537200" cy="174625"/>
          </a:xfrm>
          <a:custGeom>
            <a:avLst/>
            <a:gdLst/>
            <a:ahLst/>
            <a:cxnLst/>
            <a:rect l="l" t="t" r="r" b="b"/>
            <a:pathLst>
              <a:path w="5537200" h="174625">
                <a:moveTo>
                  <a:pt x="0" y="174459"/>
                </a:moveTo>
                <a:lnTo>
                  <a:pt x="5537212" y="174459"/>
                </a:lnTo>
                <a:lnTo>
                  <a:pt x="5537212" y="0"/>
                </a:lnTo>
                <a:lnTo>
                  <a:pt x="0" y="0"/>
                </a:lnTo>
                <a:lnTo>
                  <a:pt x="0" y="174459"/>
                </a:lnTo>
                <a:close/>
              </a:path>
            </a:pathLst>
          </a:custGeom>
          <a:solidFill>
            <a:srgbClr val="099C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329306" y="2812469"/>
            <a:ext cx="8744585" cy="184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7000"/>
              </a:lnSpc>
            </a:pPr>
            <a:r>
              <a:rPr sz="7200" spc="70" dirty="0">
                <a:solidFill>
                  <a:srgbClr val="FDFFFF"/>
                </a:solidFill>
                <a:latin typeface="Calibri"/>
                <a:cs typeface="Calibri"/>
              </a:rPr>
              <a:t>FLOOD </a:t>
            </a:r>
            <a:r>
              <a:rPr sz="7200" spc="105" dirty="0">
                <a:solidFill>
                  <a:srgbClr val="FDFFFF"/>
                </a:solidFill>
                <a:latin typeface="Calibri"/>
                <a:cs typeface="Calibri"/>
              </a:rPr>
              <a:t>MANAGEMENT  </a:t>
            </a:r>
            <a:r>
              <a:rPr sz="7200" spc="95" dirty="0">
                <a:solidFill>
                  <a:srgbClr val="FDFFFF"/>
                </a:solidFill>
                <a:latin typeface="Calibri"/>
                <a:cs typeface="Calibri"/>
              </a:rPr>
              <a:t>PLAN</a:t>
            </a:r>
            <a:r>
              <a:rPr sz="7200" spc="17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7200" dirty="0">
                <a:solidFill>
                  <a:srgbClr val="FDFFFF"/>
                </a:solidFill>
                <a:latin typeface="Calibri"/>
                <a:cs typeface="Calibri"/>
              </a:rPr>
              <a:t>UPDATES</a:t>
            </a:r>
            <a:endParaRPr sz="72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654800" y="0"/>
            <a:ext cx="5537200" cy="1193800"/>
          </a:xfrm>
          <a:custGeom>
            <a:avLst/>
            <a:gdLst/>
            <a:ahLst/>
            <a:cxnLst/>
            <a:rect l="l" t="t" r="r" b="b"/>
            <a:pathLst>
              <a:path w="5537200" h="1193800">
                <a:moveTo>
                  <a:pt x="0" y="1193406"/>
                </a:moveTo>
                <a:lnTo>
                  <a:pt x="5537212" y="1193406"/>
                </a:lnTo>
                <a:lnTo>
                  <a:pt x="5537212" y="0"/>
                </a:lnTo>
                <a:lnTo>
                  <a:pt x="0" y="0"/>
                </a:lnTo>
                <a:lnTo>
                  <a:pt x="0" y="11934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654800" y="0"/>
            <a:ext cx="5537200" cy="1193800"/>
          </a:xfrm>
          <a:custGeom>
            <a:avLst/>
            <a:gdLst/>
            <a:ahLst/>
            <a:cxnLst/>
            <a:rect l="l" t="t" r="r" b="b"/>
            <a:pathLst>
              <a:path w="5537200" h="1193800">
                <a:moveTo>
                  <a:pt x="5537200" y="1193406"/>
                </a:moveTo>
                <a:lnTo>
                  <a:pt x="0" y="1193406"/>
                </a:ln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548609" y="116687"/>
            <a:ext cx="2244686" cy="9620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1167364" y="6435280"/>
            <a:ext cx="107314" cy="2082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10" dirty="0">
                <a:solidFill>
                  <a:srgbClr val="767676"/>
                </a:solidFill>
                <a:latin typeface="Trebuchet MS"/>
                <a:cs typeface="Trebuchet MS"/>
              </a:rPr>
              <a:t>1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13143" y="316318"/>
            <a:ext cx="11720195" cy="6389370"/>
          </a:xfrm>
          <a:custGeom>
            <a:avLst/>
            <a:gdLst/>
            <a:ahLst/>
            <a:cxnLst/>
            <a:rect l="l" t="t" r="r" b="b"/>
            <a:pathLst>
              <a:path w="11720195" h="6389370">
                <a:moveTo>
                  <a:pt x="0" y="0"/>
                </a:moveTo>
                <a:lnTo>
                  <a:pt x="11719928" y="0"/>
                </a:lnTo>
                <a:lnTo>
                  <a:pt x="11719928" y="6389281"/>
                </a:lnTo>
                <a:lnTo>
                  <a:pt x="0" y="6389281"/>
                </a:lnTo>
                <a:lnTo>
                  <a:pt x="0" y="0"/>
                </a:lnTo>
                <a:close/>
              </a:path>
            </a:pathLst>
          </a:custGeom>
          <a:ln w="47625">
            <a:solidFill>
              <a:srgbClr val="5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31505" y="6395634"/>
            <a:ext cx="700341" cy="426719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36008" y="6420198"/>
            <a:ext cx="2919983" cy="359721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363200" y="6256489"/>
            <a:ext cx="948347" cy="570391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455407" y="446100"/>
            <a:ext cx="561340" cy="142240"/>
          </a:xfrm>
          <a:custGeom>
            <a:avLst/>
            <a:gdLst/>
            <a:ahLst/>
            <a:cxnLst/>
            <a:rect l="l" t="t" r="r" b="b"/>
            <a:pathLst>
              <a:path w="561340" h="142240">
                <a:moveTo>
                  <a:pt x="0" y="0"/>
                </a:moveTo>
                <a:lnTo>
                  <a:pt x="560831" y="0"/>
                </a:lnTo>
                <a:lnTo>
                  <a:pt x="560831" y="142189"/>
                </a:lnTo>
                <a:lnTo>
                  <a:pt x="0" y="1421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16240" y="446100"/>
            <a:ext cx="3645535" cy="142240"/>
          </a:xfrm>
          <a:custGeom>
            <a:avLst/>
            <a:gdLst/>
            <a:ahLst/>
            <a:cxnLst/>
            <a:rect l="l" t="t" r="r" b="b"/>
            <a:pathLst>
              <a:path w="3645534" h="142240">
                <a:moveTo>
                  <a:pt x="0" y="0"/>
                </a:moveTo>
                <a:lnTo>
                  <a:pt x="3645407" y="0"/>
                </a:lnTo>
                <a:lnTo>
                  <a:pt x="3645407" y="142189"/>
                </a:lnTo>
                <a:lnTo>
                  <a:pt x="0" y="1421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848600" y="979538"/>
            <a:ext cx="167640" cy="177800"/>
          </a:xfrm>
          <a:custGeom>
            <a:avLst/>
            <a:gdLst/>
            <a:ahLst/>
            <a:cxnLst/>
            <a:rect l="l" t="t" r="r" b="b"/>
            <a:pathLst>
              <a:path w="167640" h="177800">
                <a:moveTo>
                  <a:pt x="0" y="177228"/>
                </a:moveTo>
                <a:lnTo>
                  <a:pt x="167639" y="177228"/>
                </a:lnTo>
                <a:lnTo>
                  <a:pt x="167639" y="0"/>
                </a:lnTo>
                <a:lnTo>
                  <a:pt x="0" y="0"/>
                </a:lnTo>
                <a:lnTo>
                  <a:pt x="0" y="17722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455407" y="979538"/>
            <a:ext cx="241300" cy="177800"/>
          </a:xfrm>
          <a:custGeom>
            <a:avLst/>
            <a:gdLst/>
            <a:ahLst/>
            <a:cxnLst/>
            <a:rect l="l" t="t" r="r" b="b"/>
            <a:pathLst>
              <a:path w="241300" h="177800">
                <a:moveTo>
                  <a:pt x="0" y="177228"/>
                </a:moveTo>
                <a:lnTo>
                  <a:pt x="240792" y="177228"/>
                </a:lnTo>
                <a:lnTo>
                  <a:pt x="240792" y="0"/>
                </a:lnTo>
                <a:lnTo>
                  <a:pt x="0" y="0"/>
                </a:lnTo>
                <a:lnTo>
                  <a:pt x="0" y="17722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016240" y="979538"/>
            <a:ext cx="3645535" cy="177800"/>
          </a:xfrm>
          <a:custGeom>
            <a:avLst/>
            <a:gdLst/>
            <a:ahLst/>
            <a:cxnLst/>
            <a:rect l="l" t="t" r="r" b="b"/>
            <a:pathLst>
              <a:path w="3645534" h="177800">
                <a:moveTo>
                  <a:pt x="0" y="0"/>
                </a:moveTo>
                <a:lnTo>
                  <a:pt x="3645407" y="0"/>
                </a:lnTo>
                <a:lnTo>
                  <a:pt x="3645407" y="177228"/>
                </a:lnTo>
                <a:lnTo>
                  <a:pt x="0" y="177228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848600" y="1156766"/>
            <a:ext cx="167640" cy="177800"/>
          </a:xfrm>
          <a:custGeom>
            <a:avLst/>
            <a:gdLst/>
            <a:ahLst/>
            <a:cxnLst/>
            <a:rect l="l" t="t" r="r" b="b"/>
            <a:pathLst>
              <a:path w="167640" h="177800">
                <a:moveTo>
                  <a:pt x="0" y="177228"/>
                </a:moveTo>
                <a:lnTo>
                  <a:pt x="167639" y="177228"/>
                </a:lnTo>
                <a:lnTo>
                  <a:pt x="167639" y="0"/>
                </a:lnTo>
                <a:lnTo>
                  <a:pt x="0" y="0"/>
                </a:lnTo>
                <a:lnTo>
                  <a:pt x="0" y="17722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455407" y="1156766"/>
            <a:ext cx="241300" cy="177800"/>
          </a:xfrm>
          <a:custGeom>
            <a:avLst/>
            <a:gdLst/>
            <a:ahLst/>
            <a:cxnLst/>
            <a:rect l="l" t="t" r="r" b="b"/>
            <a:pathLst>
              <a:path w="241300" h="177800">
                <a:moveTo>
                  <a:pt x="0" y="177228"/>
                </a:moveTo>
                <a:lnTo>
                  <a:pt x="240792" y="177228"/>
                </a:lnTo>
                <a:lnTo>
                  <a:pt x="240792" y="0"/>
                </a:lnTo>
                <a:lnTo>
                  <a:pt x="0" y="0"/>
                </a:lnTo>
                <a:lnTo>
                  <a:pt x="0" y="17722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016240" y="1156766"/>
            <a:ext cx="3645535" cy="177800"/>
          </a:xfrm>
          <a:custGeom>
            <a:avLst/>
            <a:gdLst/>
            <a:ahLst/>
            <a:cxnLst/>
            <a:rect l="l" t="t" r="r" b="b"/>
            <a:pathLst>
              <a:path w="3645534" h="177800">
                <a:moveTo>
                  <a:pt x="0" y="0"/>
                </a:moveTo>
                <a:lnTo>
                  <a:pt x="3645407" y="0"/>
                </a:lnTo>
                <a:lnTo>
                  <a:pt x="3645407" y="177228"/>
                </a:lnTo>
                <a:lnTo>
                  <a:pt x="0" y="177228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48600" y="1333995"/>
            <a:ext cx="167640" cy="177800"/>
          </a:xfrm>
          <a:custGeom>
            <a:avLst/>
            <a:gdLst/>
            <a:ahLst/>
            <a:cxnLst/>
            <a:rect l="l" t="t" r="r" b="b"/>
            <a:pathLst>
              <a:path w="167640" h="177800">
                <a:moveTo>
                  <a:pt x="0" y="177228"/>
                </a:moveTo>
                <a:lnTo>
                  <a:pt x="167639" y="177228"/>
                </a:lnTo>
                <a:lnTo>
                  <a:pt x="167639" y="0"/>
                </a:lnTo>
                <a:lnTo>
                  <a:pt x="0" y="0"/>
                </a:lnTo>
                <a:lnTo>
                  <a:pt x="0" y="17722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455407" y="1333995"/>
            <a:ext cx="241300" cy="177800"/>
          </a:xfrm>
          <a:custGeom>
            <a:avLst/>
            <a:gdLst/>
            <a:ahLst/>
            <a:cxnLst/>
            <a:rect l="l" t="t" r="r" b="b"/>
            <a:pathLst>
              <a:path w="241300" h="177800">
                <a:moveTo>
                  <a:pt x="0" y="177228"/>
                </a:moveTo>
                <a:lnTo>
                  <a:pt x="240792" y="177228"/>
                </a:lnTo>
                <a:lnTo>
                  <a:pt x="240792" y="0"/>
                </a:lnTo>
                <a:lnTo>
                  <a:pt x="0" y="0"/>
                </a:lnTo>
                <a:lnTo>
                  <a:pt x="0" y="17722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016240" y="1333995"/>
            <a:ext cx="3645535" cy="177800"/>
          </a:xfrm>
          <a:custGeom>
            <a:avLst/>
            <a:gdLst/>
            <a:ahLst/>
            <a:cxnLst/>
            <a:rect l="l" t="t" r="r" b="b"/>
            <a:pathLst>
              <a:path w="3645534" h="177800">
                <a:moveTo>
                  <a:pt x="0" y="0"/>
                </a:moveTo>
                <a:lnTo>
                  <a:pt x="3645407" y="0"/>
                </a:lnTo>
                <a:lnTo>
                  <a:pt x="3645407" y="177228"/>
                </a:lnTo>
                <a:lnTo>
                  <a:pt x="0" y="177228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848600" y="1511223"/>
            <a:ext cx="167640" cy="177800"/>
          </a:xfrm>
          <a:custGeom>
            <a:avLst/>
            <a:gdLst/>
            <a:ahLst/>
            <a:cxnLst/>
            <a:rect l="l" t="t" r="r" b="b"/>
            <a:pathLst>
              <a:path w="167640" h="177800">
                <a:moveTo>
                  <a:pt x="0" y="177228"/>
                </a:moveTo>
                <a:lnTo>
                  <a:pt x="167639" y="177228"/>
                </a:lnTo>
                <a:lnTo>
                  <a:pt x="167639" y="0"/>
                </a:lnTo>
                <a:lnTo>
                  <a:pt x="0" y="0"/>
                </a:lnTo>
                <a:lnTo>
                  <a:pt x="0" y="17722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455407" y="1511223"/>
            <a:ext cx="241300" cy="177800"/>
          </a:xfrm>
          <a:custGeom>
            <a:avLst/>
            <a:gdLst/>
            <a:ahLst/>
            <a:cxnLst/>
            <a:rect l="l" t="t" r="r" b="b"/>
            <a:pathLst>
              <a:path w="241300" h="177800">
                <a:moveTo>
                  <a:pt x="0" y="177228"/>
                </a:moveTo>
                <a:lnTo>
                  <a:pt x="240792" y="177228"/>
                </a:lnTo>
                <a:lnTo>
                  <a:pt x="240792" y="0"/>
                </a:lnTo>
                <a:lnTo>
                  <a:pt x="0" y="0"/>
                </a:lnTo>
                <a:lnTo>
                  <a:pt x="0" y="17722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016240" y="1511223"/>
            <a:ext cx="3645535" cy="177800"/>
          </a:xfrm>
          <a:custGeom>
            <a:avLst/>
            <a:gdLst/>
            <a:ahLst/>
            <a:cxnLst/>
            <a:rect l="l" t="t" r="r" b="b"/>
            <a:pathLst>
              <a:path w="3645534" h="177800">
                <a:moveTo>
                  <a:pt x="0" y="0"/>
                </a:moveTo>
                <a:lnTo>
                  <a:pt x="3645407" y="0"/>
                </a:lnTo>
                <a:lnTo>
                  <a:pt x="3645407" y="177228"/>
                </a:lnTo>
                <a:lnTo>
                  <a:pt x="0" y="177228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848600" y="1688452"/>
            <a:ext cx="167640" cy="177800"/>
          </a:xfrm>
          <a:custGeom>
            <a:avLst/>
            <a:gdLst/>
            <a:ahLst/>
            <a:cxnLst/>
            <a:rect l="l" t="t" r="r" b="b"/>
            <a:pathLst>
              <a:path w="167640" h="177800">
                <a:moveTo>
                  <a:pt x="0" y="177228"/>
                </a:moveTo>
                <a:lnTo>
                  <a:pt x="167639" y="177228"/>
                </a:lnTo>
                <a:lnTo>
                  <a:pt x="167639" y="0"/>
                </a:lnTo>
                <a:lnTo>
                  <a:pt x="0" y="0"/>
                </a:lnTo>
                <a:lnTo>
                  <a:pt x="0" y="17722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455407" y="1688452"/>
            <a:ext cx="241300" cy="177800"/>
          </a:xfrm>
          <a:custGeom>
            <a:avLst/>
            <a:gdLst/>
            <a:ahLst/>
            <a:cxnLst/>
            <a:rect l="l" t="t" r="r" b="b"/>
            <a:pathLst>
              <a:path w="241300" h="177800">
                <a:moveTo>
                  <a:pt x="0" y="177228"/>
                </a:moveTo>
                <a:lnTo>
                  <a:pt x="240792" y="177228"/>
                </a:lnTo>
                <a:lnTo>
                  <a:pt x="240792" y="0"/>
                </a:lnTo>
                <a:lnTo>
                  <a:pt x="0" y="0"/>
                </a:lnTo>
                <a:lnTo>
                  <a:pt x="0" y="17722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016240" y="1688452"/>
            <a:ext cx="3645535" cy="177800"/>
          </a:xfrm>
          <a:custGeom>
            <a:avLst/>
            <a:gdLst/>
            <a:ahLst/>
            <a:cxnLst/>
            <a:rect l="l" t="t" r="r" b="b"/>
            <a:pathLst>
              <a:path w="3645534" h="177800">
                <a:moveTo>
                  <a:pt x="0" y="0"/>
                </a:moveTo>
                <a:lnTo>
                  <a:pt x="3645407" y="0"/>
                </a:lnTo>
                <a:lnTo>
                  <a:pt x="3645407" y="177228"/>
                </a:lnTo>
                <a:lnTo>
                  <a:pt x="0" y="177228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48600" y="2574607"/>
            <a:ext cx="167640" cy="177800"/>
          </a:xfrm>
          <a:custGeom>
            <a:avLst/>
            <a:gdLst/>
            <a:ahLst/>
            <a:cxnLst/>
            <a:rect l="l" t="t" r="r" b="b"/>
            <a:pathLst>
              <a:path w="167640" h="177800">
                <a:moveTo>
                  <a:pt x="0" y="177228"/>
                </a:moveTo>
                <a:lnTo>
                  <a:pt x="167639" y="177228"/>
                </a:lnTo>
                <a:lnTo>
                  <a:pt x="167639" y="0"/>
                </a:lnTo>
                <a:lnTo>
                  <a:pt x="0" y="0"/>
                </a:lnTo>
                <a:lnTo>
                  <a:pt x="0" y="17722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455407" y="2574607"/>
            <a:ext cx="241300" cy="177800"/>
          </a:xfrm>
          <a:custGeom>
            <a:avLst/>
            <a:gdLst/>
            <a:ahLst/>
            <a:cxnLst/>
            <a:rect l="l" t="t" r="r" b="b"/>
            <a:pathLst>
              <a:path w="241300" h="177800">
                <a:moveTo>
                  <a:pt x="0" y="177228"/>
                </a:moveTo>
                <a:lnTo>
                  <a:pt x="240792" y="177228"/>
                </a:lnTo>
                <a:lnTo>
                  <a:pt x="240792" y="0"/>
                </a:lnTo>
                <a:lnTo>
                  <a:pt x="0" y="0"/>
                </a:lnTo>
                <a:lnTo>
                  <a:pt x="0" y="17722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016240" y="2574607"/>
            <a:ext cx="3645535" cy="177800"/>
          </a:xfrm>
          <a:custGeom>
            <a:avLst/>
            <a:gdLst/>
            <a:ahLst/>
            <a:cxnLst/>
            <a:rect l="l" t="t" r="r" b="b"/>
            <a:pathLst>
              <a:path w="3645534" h="177800">
                <a:moveTo>
                  <a:pt x="0" y="0"/>
                </a:moveTo>
                <a:lnTo>
                  <a:pt x="3645407" y="0"/>
                </a:lnTo>
                <a:lnTo>
                  <a:pt x="3645407" y="177228"/>
                </a:lnTo>
                <a:lnTo>
                  <a:pt x="0" y="177228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848600" y="2751848"/>
            <a:ext cx="167640" cy="177800"/>
          </a:xfrm>
          <a:custGeom>
            <a:avLst/>
            <a:gdLst/>
            <a:ahLst/>
            <a:cxnLst/>
            <a:rect l="l" t="t" r="r" b="b"/>
            <a:pathLst>
              <a:path w="167640" h="177800">
                <a:moveTo>
                  <a:pt x="0" y="177228"/>
                </a:moveTo>
                <a:lnTo>
                  <a:pt x="167639" y="177228"/>
                </a:lnTo>
                <a:lnTo>
                  <a:pt x="167639" y="0"/>
                </a:lnTo>
                <a:lnTo>
                  <a:pt x="0" y="0"/>
                </a:lnTo>
                <a:lnTo>
                  <a:pt x="0" y="17722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455407" y="2751848"/>
            <a:ext cx="241300" cy="177800"/>
          </a:xfrm>
          <a:custGeom>
            <a:avLst/>
            <a:gdLst/>
            <a:ahLst/>
            <a:cxnLst/>
            <a:rect l="l" t="t" r="r" b="b"/>
            <a:pathLst>
              <a:path w="241300" h="177800">
                <a:moveTo>
                  <a:pt x="0" y="177228"/>
                </a:moveTo>
                <a:lnTo>
                  <a:pt x="240792" y="177228"/>
                </a:lnTo>
                <a:lnTo>
                  <a:pt x="240792" y="0"/>
                </a:lnTo>
                <a:lnTo>
                  <a:pt x="0" y="0"/>
                </a:lnTo>
                <a:lnTo>
                  <a:pt x="0" y="17722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016240" y="2751848"/>
            <a:ext cx="3645535" cy="177800"/>
          </a:xfrm>
          <a:custGeom>
            <a:avLst/>
            <a:gdLst/>
            <a:ahLst/>
            <a:cxnLst/>
            <a:rect l="l" t="t" r="r" b="b"/>
            <a:pathLst>
              <a:path w="3645534" h="177800">
                <a:moveTo>
                  <a:pt x="0" y="0"/>
                </a:moveTo>
                <a:lnTo>
                  <a:pt x="3645407" y="0"/>
                </a:lnTo>
                <a:lnTo>
                  <a:pt x="3645407" y="177228"/>
                </a:lnTo>
                <a:lnTo>
                  <a:pt x="0" y="177228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848600" y="2929077"/>
            <a:ext cx="167640" cy="177800"/>
          </a:xfrm>
          <a:custGeom>
            <a:avLst/>
            <a:gdLst/>
            <a:ahLst/>
            <a:cxnLst/>
            <a:rect l="l" t="t" r="r" b="b"/>
            <a:pathLst>
              <a:path w="167640" h="177800">
                <a:moveTo>
                  <a:pt x="0" y="177228"/>
                </a:moveTo>
                <a:lnTo>
                  <a:pt x="167639" y="177228"/>
                </a:lnTo>
                <a:lnTo>
                  <a:pt x="167639" y="0"/>
                </a:lnTo>
                <a:lnTo>
                  <a:pt x="0" y="0"/>
                </a:lnTo>
                <a:lnTo>
                  <a:pt x="0" y="17722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455407" y="2929077"/>
            <a:ext cx="241300" cy="177800"/>
          </a:xfrm>
          <a:custGeom>
            <a:avLst/>
            <a:gdLst/>
            <a:ahLst/>
            <a:cxnLst/>
            <a:rect l="l" t="t" r="r" b="b"/>
            <a:pathLst>
              <a:path w="241300" h="177800">
                <a:moveTo>
                  <a:pt x="0" y="177228"/>
                </a:moveTo>
                <a:lnTo>
                  <a:pt x="240792" y="177228"/>
                </a:lnTo>
                <a:lnTo>
                  <a:pt x="240792" y="0"/>
                </a:lnTo>
                <a:lnTo>
                  <a:pt x="0" y="0"/>
                </a:lnTo>
                <a:lnTo>
                  <a:pt x="0" y="17722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016240" y="2929077"/>
            <a:ext cx="3645535" cy="177800"/>
          </a:xfrm>
          <a:custGeom>
            <a:avLst/>
            <a:gdLst/>
            <a:ahLst/>
            <a:cxnLst/>
            <a:rect l="l" t="t" r="r" b="b"/>
            <a:pathLst>
              <a:path w="3645534" h="177800">
                <a:moveTo>
                  <a:pt x="0" y="0"/>
                </a:moveTo>
                <a:lnTo>
                  <a:pt x="3645407" y="0"/>
                </a:lnTo>
                <a:lnTo>
                  <a:pt x="3645407" y="177228"/>
                </a:lnTo>
                <a:lnTo>
                  <a:pt x="0" y="177228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848600" y="3106305"/>
            <a:ext cx="167640" cy="177800"/>
          </a:xfrm>
          <a:custGeom>
            <a:avLst/>
            <a:gdLst/>
            <a:ahLst/>
            <a:cxnLst/>
            <a:rect l="l" t="t" r="r" b="b"/>
            <a:pathLst>
              <a:path w="167640" h="177800">
                <a:moveTo>
                  <a:pt x="0" y="177228"/>
                </a:moveTo>
                <a:lnTo>
                  <a:pt x="167639" y="177228"/>
                </a:lnTo>
                <a:lnTo>
                  <a:pt x="167639" y="0"/>
                </a:lnTo>
                <a:lnTo>
                  <a:pt x="0" y="0"/>
                </a:lnTo>
                <a:lnTo>
                  <a:pt x="0" y="17722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455407" y="3106305"/>
            <a:ext cx="241300" cy="177800"/>
          </a:xfrm>
          <a:custGeom>
            <a:avLst/>
            <a:gdLst/>
            <a:ahLst/>
            <a:cxnLst/>
            <a:rect l="l" t="t" r="r" b="b"/>
            <a:pathLst>
              <a:path w="241300" h="177800">
                <a:moveTo>
                  <a:pt x="0" y="177228"/>
                </a:moveTo>
                <a:lnTo>
                  <a:pt x="240792" y="177228"/>
                </a:lnTo>
                <a:lnTo>
                  <a:pt x="240792" y="0"/>
                </a:lnTo>
                <a:lnTo>
                  <a:pt x="0" y="0"/>
                </a:lnTo>
                <a:lnTo>
                  <a:pt x="0" y="17722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16240" y="3106305"/>
            <a:ext cx="3645535" cy="177800"/>
          </a:xfrm>
          <a:custGeom>
            <a:avLst/>
            <a:gdLst/>
            <a:ahLst/>
            <a:cxnLst/>
            <a:rect l="l" t="t" r="r" b="b"/>
            <a:pathLst>
              <a:path w="3645534" h="177800">
                <a:moveTo>
                  <a:pt x="0" y="0"/>
                </a:moveTo>
                <a:lnTo>
                  <a:pt x="3645407" y="0"/>
                </a:lnTo>
                <a:lnTo>
                  <a:pt x="3645407" y="177228"/>
                </a:lnTo>
                <a:lnTo>
                  <a:pt x="0" y="177228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848600" y="3283534"/>
            <a:ext cx="167640" cy="177800"/>
          </a:xfrm>
          <a:custGeom>
            <a:avLst/>
            <a:gdLst/>
            <a:ahLst/>
            <a:cxnLst/>
            <a:rect l="l" t="t" r="r" b="b"/>
            <a:pathLst>
              <a:path w="167640" h="177800">
                <a:moveTo>
                  <a:pt x="0" y="177228"/>
                </a:moveTo>
                <a:lnTo>
                  <a:pt x="167639" y="177228"/>
                </a:lnTo>
                <a:lnTo>
                  <a:pt x="167639" y="0"/>
                </a:lnTo>
                <a:lnTo>
                  <a:pt x="0" y="0"/>
                </a:lnTo>
                <a:lnTo>
                  <a:pt x="0" y="17722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455407" y="3283534"/>
            <a:ext cx="241300" cy="177800"/>
          </a:xfrm>
          <a:custGeom>
            <a:avLst/>
            <a:gdLst/>
            <a:ahLst/>
            <a:cxnLst/>
            <a:rect l="l" t="t" r="r" b="b"/>
            <a:pathLst>
              <a:path w="241300" h="177800">
                <a:moveTo>
                  <a:pt x="0" y="177228"/>
                </a:moveTo>
                <a:lnTo>
                  <a:pt x="240792" y="177228"/>
                </a:lnTo>
                <a:lnTo>
                  <a:pt x="240792" y="0"/>
                </a:lnTo>
                <a:lnTo>
                  <a:pt x="0" y="0"/>
                </a:lnTo>
                <a:lnTo>
                  <a:pt x="0" y="17722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016240" y="3283534"/>
            <a:ext cx="3645535" cy="177800"/>
          </a:xfrm>
          <a:custGeom>
            <a:avLst/>
            <a:gdLst/>
            <a:ahLst/>
            <a:cxnLst/>
            <a:rect l="l" t="t" r="r" b="b"/>
            <a:pathLst>
              <a:path w="3645534" h="177800">
                <a:moveTo>
                  <a:pt x="0" y="0"/>
                </a:moveTo>
                <a:lnTo>
                  <a:pt x="3645407" y="0"/>
                </a:lnTo>
                <a:lnTo>
                  <a:pt x="3645407" y="177228"/>
                </a:lnTo>
                <a:lnTo>
                  <a:pt x="0" y="177228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848600" y="3460762"/>
            <a:ext cx="167640" cy="177800"/>
          </a:xfrm>
          <a:custGeom>
            <a:avLst/>
            <a:gdLst/>
            <a:ahLst/>
            <a:cxnLst/>
            <a:rect l="l" t="t" r="r" b="b"/>
            <a:pathLst>
              <a:path w="167640" h="177800">
                <a:moveTo>
                  <a:pt x="0" y="177228"/>
                </a:moveTo>
                <a:lnTo>
                  <a:pt x="167639" y="177228"/>
                </a:lnTo>
                <a:lnTo>
                  <a:pt x="167639" y="0"/>
                </a:lnTo>
                <a:lnTo>
                  <a:pt x="0" y="0"/>
                </a:lnTo>
                <a:lnTo>
                  <a:pt x="0" y="17722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455407" y="3460762"/>
            <a:ext cx="241300" cy="177800"/>
          </a:xfrm>
          <a:custGeom>
            <a:avLst/>
            <a:gdLst/>
            <a:ahLst/>
            <a:cxnLst/>
            <a:rect l="l" t="t" r="r" b="b"/>
            <a:pathLst>
              <a:path w="241300" h="177800">
                <a:moveTo>
                  <a:pt x="0" y="177228"/>
                </a:moveTo>
                <a:lnTo>
                  <a:pt x="240792" y="177228"/>
                </a:lnTo>
                <a:lnTo>
                  <a:pt x="240792" y="0"/>
                </a:lnTo>
                <a:lnTo>
                  <a:pt x="0" y="0"/>
                </a:lnTo>
                <a:lnTo>
                  <a:pt x="0" y="17722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016240" y="3460762"/>
            <a:ext cx="3645535" cy="177800"/>
          </a:xfrm>
          <a:custGeom>
            <a:avLst/>
            <a:gdLst/>
            <a:ahLst/>
            <a:cxnLst/>
            <a:rect l="l" t="t" r="r" b="b"/>
            <a:pathLst>
              <a:path w="3645534" h="177800">
                <a:moveTo>
                  <a:pt x="0" y="0"/>
                </a:moveTo>
                <a:lnTo>
                  <a:pt x="3645407" y="0"/>
                </a:lnTo>
                <a:lnTo>
                  <a:pt x="3645407" y="177228"/>
                </a:lnTo>
                <a:lnTo>
                  <a:pt x="0" y="177228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848600" y="3638003"/>
            <a:ext cx="167640" cy="325120"/>
          </a:xfrm>
          <a:custGeom>
            <a:avLst/>
            <a:gdLst/>
            <a:ahLst/>
            <a:cxnLst/>
            <a:rect l="l" t="t" r="r" b="b"/>
            <a:pathLst>
              <a:path w="167640" h="325120">
                <a:moveTo>
                  <a:pt x="0" y="325069"/>
                </a:moveTo>
                <a:lnTo>
                  <a:pt x="167639" y="325069"/>
                </a:lnTo>
                <a:lnTo>
                  <a:pt x="167639" y="0"/>
                </a:lnTo>
                <a:lnTo>
                  <a:pt x="0" y="0"/>
                </a:lnTo>
                <a:lnTo>
                  <a:pt x="0" y="32506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455407" y="3638003"/>
            <a:ext cx="241300" cy="325120"/>
          </a:xfrm>
          <a:custGeom>
            <a:avLst/>
            <a:gdLst/>
            <a:ahLst/>
            <a:cxnLst/>
            <a:rect l="l" t="t" r="r" b="b"/>
            <a:pathLst>
              <a:path w="241300" h="325120">
                <a:moveTo>
                  <a:pt x="0" y="325069"/>
                </a:moveTo>
                <a:lnTo>
                  <a:pt x="240792" y="325069"/>
                </a:lnTo>
                <a:lnTo>
                  <a:pt x="240792" y="0"/>
                </a:lnTo>
                <a:lnTo>
                  <a:pt x="0" y="0"/>
                </a:lnTo>
                <a:lnTo>
                  <a:pt x="0" y="32506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016240" y="3638003"/>
            <a:ext cx="3645535" cy="325120"/>
          </a:xfrm>
          <a:custGeom>
            <a:avLst/>
            <a:gdLst/>
            <a:ahLst/>
            <a:cxnLst/>
            <a:rect l="l" t="t" r="r" b="b"/>
            <a:pathLst>
              <a:path w="3645534" h="325120">
                <a:moveTo>
                  <a:pt x="0" y="0"/>
                </a:moveTo>
                <a:lnTo>
                  <a:pt x="3645407" y="0"/>
                </a:lnTo>
                <a:lnTo>
                  <a:pt x="3645407" y="325069"/>
                </a:lnTo>
                <a:lnTo>
                  <a:pt x="0" y="325069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848600" y="3963073"/>
            <a:ext cx="167640" cy="177800"/>
          </a:xfrm>
          <a:custGeom>
            <a:avLst/>
            <a:gdLst/>
            <a:ahLst/>
            <a:cxnLst/>
            <a:rect l="l" t="t" r="r" b="b"/>
            <a:pathLst>
              <a:path w="167640" h="177800">
                <a:moveTo>
                  <a:pt x="0" y="177228"/>
                </a:moveTo>
                <a:lnTo>
                  <a:pt x="167639" y="177228"/>
                </a:lnTo>
                <a:lnTo>
                  <a:pt x="167639" y="0"/>
                </a:lnTo>
                <a:lnTo>
                  <a:pt x="0" y="0"/>
                </a:lnTo>
                <a:lnTo>
                  <a:pt x="0" y="17722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455407" y="3963073"/>
            <a:ext cx="241300" cy="177800"/>
          </a:xfrm>
          <a:custGeom>
            <a:avLst/>
            <a:gdLst/>
            <a:ahLst/>
            <a:cxnLst/>
            <a:rect l="l" t="t" r="r" b="b"/>
            <a:pathLst>
              <a:path w="241300" h="177800">
                <a:moveTo>
                  <a:pt x="0" y="177228"/>
                </a:moveTo>
                <a:lnTo>
                  <a:pt x="240792" y="177228"/>
                </a:lnTo>
                <a:lnTo>
                  <a:pt x="240792" y="0"/>
                </a:lnTo>
                <a:lnTo>
                  <a:pt x="0" y="0"/>
                </a:lnTo>
                <a:lnTo>
                  <a:pt x="0" y="17722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016240" y="3963073"/>
            <a:ext cx="3645535" cy="177800"/>
          </a:xfrm>
          <a:custGeom>
            <a:avLst/>
            <a:gdLst/>
            <a:ahLst/>
            <a:cxnLst/>
            <a:rect l="l" t="t" r="r" b="b"/>
            <a:pathLst>
              <a:path w="3645534" h="177800">
                <a:moveTo>
                  <a:pt x="0" y="0"/>
                </a:moveTo>
                <a:lnTo>
                  <a:pt x="3645407" y="0"/>
                </a:lnTo>
                <a:lnTo>
                  <a:pt x="3645407" y="177228"/>
                </a:lnTo>
                <a:lnTo>
                  <a:pt x="0" y="177228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848600" y="4140301"/>
            <a:ext cx="167640" cy="177800"/>
          </a:xfrm>
          <a:custGeom>
            <a:avLst/>
            <a:gdLst/>
            <a:ahLst/>
            <a:cxnLst/>
            <a:rect l="l" t="t" r="r" b="b"/>
            <a:pathLst>
              <a:path w="167640" h="177800">
                <a:moveTo>
                  <a:pt x="0" y="177228"/>
                </a:moveTo>
                <a:lnTo>
                  <a:pt x="167639" y="177228"/>
                </a:lnTo>
                <a:lnTo>
                  <a:pt x="167639" y="0"/>
                </a:lnTo>
                <a:lnTo>
                  <a:pt x="0" y="0"/>
                </a:lnTo>
                <a:lnTo>
                  <a:pt x="0" y="17722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455407" y="4140301"/>
            <a:ext cx="241300" cy="177800"/>
          </a:xfrm>
          <a:custGeom>
            <a:avLst/>
            <a:gdLst/>
            <a:ahLst/>
            <a:cxnLst/>
            <a:rect l="l" t="t" r="r" b="b"/>
            <a:pathLst>
              <a:path w="241300" h="177800">
                <a:moveTo>
                  <a:pt x="0" y="177228"/>
                </a:moveTo>
                <a:lnTo>
                  <a:pt x="240792" y="177228"/>
                </a:lnTo>
                <a:lnTo>
                  <a:pt x="240792" y="0"/>
                </a:lnTo>
                <a:lnTo>
                  <a:pt x="0" y="0"/>
                </a:lnTo>
                <a:lnTo>
                  <a:pt x="0" y="17722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016240" y="4140301"/>
            <a:ext cx="3645535" cy="177800"/>
          </a:xfrm>
          <a:custGeom>
            <a:avLst/>
            <a:gdLst/>
            <a:ahLst/>
            <a:cxnLst/>
            <a:rect l="l" t="t" r="r" b="b"/>
            <a:pathLst>
              <a:path w="3645534" h="177800">
                <a:moveTo>
                  <a:pt x="0" y="0"/>
                </a:moveTo>
                <a:lnTo>
                  <a:pt x="3645407" y="0"/>
                </a:lnTo>
                <a:lnTo>
                  <a:pt x="3645407" y="177228"/>
                </a:lnTo>
                <a:lnTo>
                  <a:pt x="0" y="177228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848600" y="4317530"/>
            <a:ext cx="167640" cy="325120"/>
          </a:xfrm>
          <a:custGeom>
            <a:avLst/>
            <a:gdLst/>
            <a:ahLst/>
            <a:cxnLst/>
            <a:rect l="l" t="t" r="r" b="b"/>
            <a:pathLst>
              <a:path w="167640" h="325120">
                <a:moveTo>
                  <a:pt x="0" y="325069"/>
                </a:moveTo>
                <a:lnTo>
                  <a:pt x="167639" y="325069"/>
                </a:lnTo>
                <a:lnTo>
                  <a:pt x="167639" y="0"/>
                </a:lnTo>
                <a:lnTo>
                  <a:pt x="0" y="0"/>
                </a:lnTo>
                <a:lnTo>
                  <a:pt x="0" y="32506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455407" y="4317530"/>
            <a:ext cx="241300" cy="325120"/>
          </a:xfrm>
          <a:custGeom>
            <a:avLst/>
            <a:gdLst/>
            <a:ahLst/>
            <a:cxnLst/>
            <a:rect l="l" t="t" r="r" b="b"/>
            <a:pathLst>
              <a:path w="241300" h="325120">
                <a:moveTo>
                  <a:pt x="0" y="325069"/>
                </a:moveTo>
                <a:lnTo>
                  <a:pt x="240792" y="325069"/>
                </a:lnTo>
                <a:lnTo>
                  <a:pt x="240792" y="0"/>
                </a:lnTo>
                <a:lnTo>
                  <a:pt x="0" y="0"/>
                </a:lnTo>
                <a:lnTo>
                  <a:pt x="0" y="32506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016240" y="4317530"/>
            <a:ext cx="3645535" cy="325120"/>
          </a:xfrm>
          <a:custGeom>
            <a:avLst/>
            <a:gdLst/>
            <a:ahLst/>
            <a:cxnLst/>
            <a:rect l="l" t="t" r="r" b="b"/>
            <a:pathLst>
              <a:path w="3645534" h="325120">
                <a:moveTo>
                  <a:pt x="0" y="0"/>
                </a:moveTo>
                <a:lnTo>
                  <a:pt x="3645407" y="0"/>
                </a:lnTo>
                <a:lnTo>
                  <a:pt x="3645407" y="325069"/>
                </a:lnTo>
                <a:lnTo>
                  <a:pt x="0" y="325069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848600" y="4642599"/>
            <a:ext cx="167640" cy="325120"/>
          </a:xfrm>
          <a:custGeom>
            <a:avLst/>
            <a:gdLst/>
            <a:ahLst/>
            <a:cxnLst/>
            <a:rect l="l" t="t" r="r" b="b"/>
            <a:pathLst>
              <a:path w="167640" h="325120">
                <a:moveTo>
                  <a:pt x="0" y="325069"/>
                </a:moveTo>
                <a:lnTo>
                  <a:pt x="167639" y="325069"/>
                </a:lnTo>
                <a:lnTo>
                  <a:pt x="167639" y="0"/>
                </a:lnTo>
                <a:lnTo>
                  <a:pt x="0" y="0"/>
                </a:lnTo>
                <a:lnTo>
                  <a:pt x="0" y="32506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455407" y="4642599"/>
            <a:ext cx="241300" cy="325120"/>
          </a:xfrm>
          <a:custGeom>
            <a:avLst/>
            <a:gdLst/>
            <a:ahLst/>
            <a:cxnLst/>
            <a:rect l="l" t="t" r="r" b="b"/>
            <a:pathLst>
              <a:path w="241300" h="325120">
                <a:moveTo>
                  <a:pt x="0" y="325069"/>
                </a:moveTo>
                <a:lnTo>
                  <a:pt x="240792" y="325069"/>
                </a:lnTo>
                <a:lnTo>
                  <a:pt x="240792" y="0"/>
                </a:lnTo>
                <a:lnTo>
                  <a:pt x="0" y="0"/>
                </a:lnTo>
                <a:lnTo>
                  <a:pt x="0" y="32506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016240" y="4642599"/>
            <a:ext cx="3645535" cy="325120"/>
          </a:xfrm>
          <a:custGeom>
            <a:avLst/>
            <a:gdLst/>
            <a:ahLst/>
            <a:cxnLst/>
            <a:rect l="l" t="t" r="r" b="b"/>
            <a:pathLst>
              <a:path w="3645534" h="325120">
                <a:moveTo>
                  <a:pt x="0" y="0"/>
                </a:moveTo>
                <a:lnTo>
                  <a:pt x="3645407" y="0"/>
                </a:lnTo>
                <a:lnTo>
                  <a:pt x="3645407" y="325069"/>
                </a:lnTo>
                <a:lnTo>
                  <a:pt x="0" y="325069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848600" y="4967668"/>
            <a:ext cx="167640" cy="177800"/>
          </a:xfrm>
          <a:custGeom>
            <a:avLst/>
            <a:gdLst/>
            <a:ahLst/>
            <a:cxnLst/>
            <a:rect l="l" t="t" r="r" b="b"/>
            <a:pathLst>
              <a:path w="167640" h="177800">
                <a:moveTo>
                  <a:pt x="0" y="177228"/>
                </a:moveTo>
                <a:lnTo>
                  <a:pt x="167639" y="177228"/>
                </a:lnTo>
                <a:lnTo>
                  <a:pt x="167639" y="0"/>
                </a:lnTo>
                <a:lnTo>
                  <a:pt x="0" y="0"/>
                </a:lnTo>
                <a:lnTo>
                  <a:pt x="0" y="17722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455407" y="4967668"/>
            <a:ext cx="241300" cy="177800"/>
          </a:xfrm>
          <a:custGeom>
            <a:avLst/>
            <a:gdLst/>
            <a:ahLst/>
            <a:cxnLst/>
            <a:rect l="l" t="t" r="r" b="b"/>
            <a:pathLst>
              <a:path w="241300" h="177800">
                <a:moveTo>
                  <a:pt x="0" y="177228"/>
                </a:moveTo>
                <a:lnTo>
                  <a:pt x="240792" y="177228"/>
                </a:lnTo>
                <a:lnTo>
                  <a:pt x="240792" y="0"/>
                </a:lnTo>
                <a:lnTo>
                  <a:pt x="0" y="0"/>
                </a:lnTo>
                <a:lnTo>
                  <a:pt x="0" y="17722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016240" y="4967668"/>
            <a:ext cx="3645535" cy="177800"/>
          </a:xfrm>
          <a:custGeom>
            <a:avLst/>
            <a:gdLst/>
            <a:ahLst/>
            <a:cxnLst/>
            <a:rect l="l" t="t" r="r" b="b"/>
            <a:pathLst>
              <a:path w="3645534" h="177800">
                <a:moveTo>
                  <a:pt x="0" y="0"/>
                </a:moveTo>
                <a:lnTo>
                  <a:pt x="3645407" y="0"/>
                </a:lnTo>
                <a:lnTo>
                  <a:pt x="3645407" y="177228"/>
                </a:lnTo>
                <a:lnTo>
                  <a:pt x="0" y="177228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848600" y="5144896"/>
            <a:ext cx="167640" cy="177800"/>
          </a:xfrm>
          <a:custGeom>
            <a:avLst/>
            <a:gdLst/>
            <a:ahLst/>
            <a:cxnLst/>
            <a:rect l="l" t="t" r="r" b="b"/>
            <a:pathLst>
              <a:path w="167640" h="177800">
                <a:moveTo>
                  <a:pt x="0" y="177228"/>
                </a:moveTo>
                <a:lnTo>
                  <a:pt x="167639" y="177228"/>
                </a:lnTo>
                <a:lnTo>
                  <a:pt x="167639" y="0"/>
                </a:lnTo>
                <a:lnTo>
                  <a:pt x="0" y="0"/>
                </a:lnTo>
                <a:lnTo>
                  <a:pt x="0" y="17722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455407" y="5144896"/>
            <a:ext cx="241300" cy="177800"/>
          </a:xfrm>
          <a:custGeom>
            <a:avLst/>
            <a:gdLst/>
            <a:ahLst/>
            <a:cxnLst/>
            <a:rect l="l" t="t" r="r" b="b"/>
            <a:pathLst>
              <a:path w="241300" h="177800">
                <a:moveTo>
                  <a:pt x="0" y="177228"/>
                </a:moveTo>
                <a:lnTo>
                  <a:pt x="240792" y="177228"/>
                </a:lnTo>
                <a:lnTo>
                  <a:pt x="240792" y="0"/>
                </a:lnTo>
                <a:lnTo>
                  <a:pt x="0" y="0"/>
                </a:lnTo>
                <a:lnTo>
                  <a:pt x="0" y="17722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016240" y="5144896"/>
            <a:ext cx="3645535" cy="177800"/>
          </a:xfrm>
          <a:custGeom>
            <a:avLst/>
            <a:gdLst/>
            <a:ahLst/>
            <a:cxnLst/>
            <a:rect l="l" t="t" r="r" b="b"/>
            <a:pathLst>
              <a:path w="3645534" h="177800">
                <a:moveTo>
                  <a:pt x="0" y="0"/>
                </a:moveTo>
                <a:lnTo>
                  <a:pt x="3645407" y="0"/>
                </a:lnTo>
                <a:lnTo>
                  <a:pt x="3645407" y="177228"/>
                </a:lnTo>
                <a:lnTo>
                  <a:pt x="0" y="177228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449056" y="588285"/>
            <a:ext cx="4218940" cy="0"/>
          </a:xfrm>
          <a:custGeom>
            <a:avLst/>
            <a:gdLst/>
            <a:ahLst/>
            <a:cxnLst/>
            <a:rect l="l" t="t" r="r" b="b"/>
            <a:pathLst>
              <a:path w="4218940">
                <a:moveTo>
                  <a:pt x="0" y="0"/>
                </a:moveTo>
                <a:lnTo>
                  <a:pt x="421894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848600" y="979534"/>
            <a:ext cx="3819525" cy="0"/>
          </a:xfrm>
          <a:custGeom>
            <a:avLst/>
            <a:gdLst/>
            <a:ahLst/>
            <a:cxnLst/>
            <a:rect l="l" t="t" r="r" b="b"/>
            <a:pathLst>
              <a:path w="3819525">
                <a:moveTo>
                  <a:pt x="0" y="0"/>
                </a:moveTo>
                <a:lnTo>
                  <a:pt x="381939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449056" y="979534"/>
            <a:ext cx="247650" cy="0"/>
          </a:xfrm>
          <a:custGeom>
            <a:avLst/>
            <a:gdLst/>
            <a:ahLst/>
            <a:cxnLst/>
            <a:rect l="l" t="t" r="r" b="b"/>
            <a:pathLst>
              <a:path w="247650">
                <a:moveTo>
                  <a:pt x="0" y="0"/>
                </a:moveTo>
                <a:lnTo>
                  <a:pt x="247143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848600" y="1865689"/>
            <a:ext cx="3819525" cy="0"/>
          </a:xfrm>
          <a:custGeom>
            <a:avLst/>
            <a:gdLst/>
            <a:ahLst/>
            <a:cxnLst/>
            <a:rect l="l" t="t" r="r" b="b"/>
            <a:pathLst>
              <a:path w="3819525">
                <a:moveTo>
                  <a:pt x="0" y="0"/>
                </a:moveTo>
                <a:lnTo>
                  <a:pt x="381939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449056" y="1865689"/>
            <a:ext cx="247650" cy="0"/>
          </a:xfrm>
          <a:custGeom>
            <a:avLst/>
            <a:gdLst/>
            <a:ahLst/>
            <a:cxnLst/>
            <a:rect l="l" t="t" r="r" b="b"/>
            <a:pathLst>
              <a:path w="247650">
                <a:moveTo>
                  <a:pt x="0" y="0"/>
                </a:moveTo>
                <a:lnTo>
                  <a:pt x="247143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848600" y="2574612"/>
            <a:ext cx="3819525" cy="0"/>
          </a:xfrm>
          <a:custGeom>
            <a:avLst/>
            <a:gdLst/>
            <a:ahLst/>
            <a:cxnLst/>
            <a:rect l="l" t="t" r="r" b="b"/>
            <a:pathLst>
              <a:path w="3819525">
                <a:moveTo>
                  <a:pt x="0" y="0"/>
                </a:moveTo>
                <a:lnTo>
                  <a:pt x="381939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449056" y="2574612"/>
            <a:ext cx="247650" cy="0"/>
          </a:xfrm>
          <a:custGeom>
            <a:avLst/>
            <a:gdLst/>
            <a:ahLst/>
            <a:cxnLst/>
            <a:rect l="l" t="t" r="r" b="b"/>
            <a:pathLst>
              <a:path w="247650">
                <a:moveTo>
                  <a:pt x="0" y="0"/>
                </a:moveTo>
                <a:lnTo>
                  <a:pt x="247143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848600" y="5322130"/>
            <a:ext cx="3819525" cy="0"/>
          </a:xfrm>
          <a:custGeom>
            <a:avLst/>
            <a:gdLst/>
            <a:ahLst/>
            <a:cxnLst/>
            <a:rect l="l" t="t" r="r" b="b"/>
            <a:pathLst>
              <a:path w="3819525">
                <a:moveTo>
                  <a:pt x="0" y="0"/>
                </a:moveTo>
                <a:lnTo>
                  <a:pt x="381939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449056" y="5322130"/>
            <a:ext cx="247650" cy="0"/>
          </a:xfrm>
          <a:custGeom>
            <a:avLst/>
            <a:gdLst/>
            <a:ahLst/>
            <a:cxnLst/>
            <a:rect l="l" t="t" r="r" b="b"/>
            <a:pathLst>
              <a:path w="247650">
                <a:moveTo>
                  <a:pt x="0" y="0"/>
                </a:moveTo>
                <a:lnTo>
                  <a:pt x="247143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455406" y="439746"/>
            <a:ext cx="0" cy="5958840"/>
          </a:xfrm>
          <a:custGeom>
            <a:avLst/>
            <a:gdLst/>
            <a:ahLst/>
            <a:cxnLst/>
            <a:rect l="l" t="t" r="r" b="b"/>
            <a:pathLst>
              <a:path h="5958840">
                <a:moveTo>
                  <a:pt x="0" y="0"/>
                </a:moveTo>
                <a:lnTo>
                  <a:pt x="0" y="595823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1661647" y="439746"/>
            <a:ext cx="0" cy="5958840"/>
          </a:xfrm>
          <a:custGeom>
            <a:avLst/>
            <a:gdLst/>
            <a:ahLst/>
            <a:cxnLst/>
            <a:rect l="l" t="t" r="r" b="b"/>
            <a:pathLst>
              <a:path h="5958840">
                <a:moveTo>
                  <a:pt x="0" y="0"/>
                </a:moveTo>
                <a:lnTo>
                  <a:pt x="0" y="595823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449056" y="446096"/>
            <a:ext cx="4218940" cy="0"/>
          </a:xfrm>
          <a:custGeom>
            <a:avLst/>
            <a:gdLst/>
            <a:ahLst/>
            <a:cxnLst/>
            <a:rect l="l" t="t" r="r" b="b"/>
            <a:pathLst>
              <a:path w="4218940">
                <a:moveTo>
                  <a:pt x="0" y="0"/>
                </a:moveTo>
                <a:lnTo>
                  <a:pt x="421894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449056" y="6391625"/>
            <a:ext cx="4218940" cy="0"/>
          </a:xfrm>
          <a:custGeom>
            <a:avLst/>
            <a:gdLst/>
            <a:ahLst/>
            <a:cxnLst/>
            <a:rect l="l" t="t" r="r" b="b"/>
            <a:pathLst>
              <a:path w="4218940">
                <a:moveTo>
                  <a:pt x="0" y="0"/>
                </a:moveTo>
                <a:lnTo>
                  <a:pt x="421894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 txBox="1"/>
          <p:nvPr/>
        </p:nvSpPr>
        <p:spPr>
          <a:xfrm>
            <a:off x="7447736" y="443505"/>
            <a:ext cx="1137285" cy="1593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b="1" spc="-5" dirty="0">
                <a:solidFill>
                  <a:srgbClr val="FFFFFF"/>
                </a:solidFill>
                <a:latin typeface="Calibri"/>
                <a:cs typeface="Calibri"/>
              </a:rPr>
              <a:t>Deliverable</a:t>
            </a:r>
            <a:r>
              <a:rPr sz="900" b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FFFFF"/>
                </a:solidFill>
                <a:latin typeface="Calibri"/>
                <a:cs typeface="Calibri"/>
              </a:rPr>
              <a:t>Description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7523936" y="809608"/>
            <a:ext cx="93980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dirty="0">
                <a:latin typeface="Calibri"/>
                <a:cs typeface="Calibri"/>
              </a:rPr>
              <a:t>2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8008567" y="615095"/>
            <a:ext cx="1529715" cy="378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0800"/>
              </a:lnSpc>
            </a:pPr>
            <a:r>
              <a:rPr sz="1050" spc="-10" dirty="0">
                <a:latin typeface="Calibri"/>
                <a:cs typeface="Calibri"/>
              </a:rPr>
              <a:t>Initial </a:t>
            </a:r>
            <a:r>
              <a:rPr sz="1050" spc="-15" dirty="0">
                <a:latin typeface="Calibri"/>
                <a:cs typeface="Calibri"/>
              </a:rPr>
              <a:t>project </a:t>
            </a:r>
            <a:r>
              <a:rPr sz="1050" spc="-20" dirty="0">
                <a:latin typeface="Calibri"/>
                <a:cs typeface="Calibri"/>
              </a:rPr>
              <a:t>meeting</a:t>
            </a:r>
            <a:r>
              <a:rPr sz="1050" spc="-165" dirty="0">
                <a:latin typeface="Calibri"/>
                <a:cs typeface="Calibri"/>
              </a:rPr>
              <a:t> </a:t>
            </a:r>
            <a:r>
              <a:rPr sz="1050" spc="-35" dirty="0">
                <a:latin typeface="Calibri"/>
                <a:cs typeface="Calibri"/>
              </a:rPr>
              <a:t>report  </a:t>
            </a:r>
            <a:r>
              <a:rPr sz="1050" spc="-20" dirty="0">
                <a:latin typeface="Calibri"/>
                <a:cs typeface="Calibri"/>
              </a:rPr>
              <a:t>Quarterly reports</a:t>
            </a:r>
            <a:r>
              <a:rPr sz="1050" spc="-1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(10)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7523936" y="1341301"/>
            <a:ext cx="93980" cy="538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dirty="0">
                <a:latin typeface="Calibri"/>
                <a:cs typeface="Calibri"/>
              </a:rPr>
              <a:t>5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50" dirty="0">
                <a:latin typeface="Calibri"/>
                <a:cs typeface="Calibri"/>
              </a:rPr>
              <a:t>6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50" dirty="0">
                <a:latin typeface="Calibri"/>
                <a:cs typeface="Calibri"/>
              </a:rPr>
              <a:t>7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8008567" y="969557"/>
            <a:ext cx="3170555" cy="910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0800"/>
              </a:lnSpc>
            </a:pPr>
            <a:r>
              <a:rPr sz="1050" spc="-10" dirty="0">
                <a:latin typeface="Calibri"/>
                <a:cs typeface="Calibri"/>
              </a:rPr>
              <a:t>Initial</a:t>
            </a:r>
            <a:r>
              <a:rPr sz="1050" spc="-70" dirty="0">
                <a:latin typeface="Calibri"/>
                <a:cs typeface="Calibri"/>
              </a:rPr>
              <a:t> </a:t>
            </a:r>
            <a:r>
              <a:rPr sz="1050" spc="5" dirty="0">
                <a:latin typeface="Calibri"/>
                <a:cs typeface="Calibri"/>
              </a:rPr>
              <a:t>Surface</a:t>
            </a:r>
            <a:r>
              <a:rPr sz="1050" spc="-60" dirty="0">
                <a:latin typeface="Calibri"/>
                <a:cs typeface="Calibri"/>
              </a:rPr>
              <a:t> </a:t>
            </a:r>
            <a:r>
              <a:rPr sz="1050" spc="-15" dirty="0">
                <a:latin typeface="Calibri"/>
                <a:cs typeface="Calibri"/>
              </a:rPr>
              <a:t>Flow</a:t>
            </a:r>
            <a:r>
              <a:rPr sz="1050" spc="-6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Models</a:t>
            </a:r>
            <a:r>
              <a:rPr sz="1050" spc="-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(SFMs)</a:t>
            </a:r>
            <a:r>
              <a:rPr sz="1050" spc="-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code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and</a:t>
            </a:r>
            <a:r>
              <a:rPr sz="1050" spc="-5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input</a:t>
            </a:r>
            <a:r>
              <a:rPr sz="1050" spc="-5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data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spc="15" dirty="0">
                <a:latin typeface="Calibri"/>
                <a:cs typeface="Calibri"/>
              </a:rPr>
              <a:t>sets  </a:t>
            </a:r>
            <a:r>
              <a:rPr sz="1050" spc="-20" dirty="0">
                <a:latin typeface="Calibri"/>
                <a:cs typeface="Calibri"/>
              </a:rPr>
              <a:t>SFM </a:t>
            </a:r>
            <a:r>
              <a:rPr sz="1050" spc="-15" dirty="0">
                <a:latin typeface="Calibri"/>
                <a:cs typeface="Calibri"/>
              </a:rPr>
              <a:t>performance</a:t>
            </a:r>
            <a:r>
              <a:rPr sz="1050" spc="-140" dirty="0">
                <a:latin typeface="Calibri"/>
                <a:cs typeface="Calibri"/>
              </a:rPr>
              <a:t> </a:t>
            </a:r>
            <a:r>
              <a:rPr sz="1050" spc="-35" dirty="0">
                <a:latin typeface="Calibri"/>
                <a:cs typeface="Calibri"/>
              </a:rPr>
              <a:t>report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50" dirty="0">
                <a:latin typeface="Calibri"/>
                <a:cs typeface="Calibri"/>
              </a:rPr>
              <a:t>SFMs </a:t>
            </a:r>
            <a:r>
              <a:rPr sz="1050" spc="-5" dirty="0">
                <a:latin typeface="Calibri"/>
                <a:cs typeface="Calibri"/>
              </a:rPr>
              <a:t>application</a:t>
            </a:r>
            <a:r>
              <a:rPr sz="1050" spc="-160" dirty="0">
                <a:latin typeface="Calibri"/>
                <a:cs typeface="Calibri"/>
              </a:rPr>
              <a:t> </a:t>
            </a:r>
            <a:r>
              <a:rPr sz="1050" spc="-35" dirty="0">
                <a:latin typeface="Calibri"/>
                <a:cs typeface="Calibri"/>
              </a:rPr>
              <a:t>report</a:t>
            </a:r>
            <a:endParaRPr sz="1050">
              <a:latin typeface="Calibri"/>
              <a:cs typeface="Calibri"/>
            </a:endParaRPr>
          </a:p>
          <a:p>
            <a:pPr marL="12700" marR="214629">
              <a:lnSpc>
                <a:spcPct val="110800"/>
              </a:lnSpc>
            </a:pPr>
            <a:r>
              <a:rPr sz="1050" spc="-5" dirty="0">
                <a:latin typeface="Calibri"/>
                <a:cs typeface="Calibri"/>
              </a:rPr>
              <a:t>Low-cost </a:t>
            </a:r>
            <a:r>
              <a:rPr sz="1050" spc="-10" dirty="0">
                <a:latin typeface="Calibri"/>
                <a:cs typeface="Calibri"/>
              </a:rPr>
              <a:t>stream </a:t>
            </a:r>
            <a:r>
              <a:rPr sz="1050" dirty="0">
                <a:latin typeface="Calibri"/>
                <a:cs typeface="Calibri"/>
              </a:rPr>
              <a:t>sensor </a:t>
            </a:r>
            <a:r>
              <a:rPr sz="1050" spc="-30" dirty="0">
                <a:latin typeface="Calibri"/>
                <a:cs typeface="Calibri"/>
              </a:rPr>
              <a:t>network </a:t>
            </a:r>
            <a:r>
              <a:rPr sz="1050" spc="-5" dirty="0">
                <a:latin typeface="Calibri"/>
                <a:cs typeface="Calibri"/>
              </a:rPr>
              <a:t>and </a:t>
            </a:r>
            <a:r>
              <a:rPr sz="1050" spc="-25" dirty="0">
                <a:latin typeface="Calibri"/>
                <a:cs typeface="Calibri"/>
              </a:rPr>
              <a:t>operation </a:t>
            </a:r>
            <a:r>
              <a:rPr sz="1050" spc="-35" dirty="0">
                <a:latin typeface="Calibri"/>
                <a:cs typeface="Calibri"/>
              </a:rPr>
              <a:t>report  </a:t>
            </a:r>
            <a:r>
              <a:rPr sz="1050" spc="5" dirty="0">
                <a:latin typeface="Calibri"/>
                <a:cs typeface="Calibri"/>
              </a:rPr>
              <a:t>Final</a:t>
            </a:r>
            <a:r>
              <a:rPr sz="1050" spc="-65" dirty="0">
                <a:latin typeface="Calibri"/>
                <a:cs typeface="Calibri"/>
              </a:rPr>
              <a:t> </a:t>
            </a:r>
            <a:r>
              <a:rPr sz="1050" spc="5" dirty="0">
                <a:latin typeface="Calibri"/>
                <a:cs typeface="Calibri"/>
              </a:rPr>
              <a:t>SFMs,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data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spc="10" dirty="0">
                <a:latin typeface="Calibri"/>
                <a:cs typeface="Calibri"/>
              </a:rPr>
              <a:t>sets,</a:t>
            </a:r>
            <a:r>
              <a:rPr sz="1050" spc="-6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and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applications</a:t>
            </a:r>
            <a:r>
              <a:rPr sz="1050" spc="-7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summary</a:t>
            </a:r>
            <a:r>
              <a:rPr sz="1050" spc="-55" dirty="0">
                <a:latin typeface="Calibri"/>
                <a:cs typeface="Calibri"/>
              </a:rPr>
              <a:t> </a:t>
            </a:r>
            <a:r>
              <a:rPr sz="1050" spc="-35" dirty="0">
                <a:latin typeface="Calibri"/>
                <a:cs typeface="Calibri"/>
              </a:rPr>
              <a:t>report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7523936" y="2227455"/>
            <a:ext cx="162560" cy="361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dirty="0">
                <a:latin typeface="Calibri"/>
                <a:cs typeface="Calibri"/>
              </a:rPr>
              <a:t>10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50" dirty="0">
                <a:latin typeface="Calibri"/>
                <a:cs typeface="Calibri"/>
              </a:rPr>
              <a:t>11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8008567" y="1855711"/>
            <a:ext cx="3081020" cy="7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0800"/>
              </a:lnSpc>
            </a:pPr>
            <a:r>
              <a:rPr sz="1050" spc="-10" dirty="0">
                <a:latin typeface="Calibri"/>
                <a:cs typeface="Calibri"/>
              </a:rPr>
              <a:t>Initial</a:t>
            </a:r>
            <a:r>
              <a:rPr sz="1050" spc="-7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groundwater</a:t>
            </a:r>
            <a:r>
              <a:rPr sz="1050" spc="-7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flow</a:t>
            </a:r>
            <a:r>
              <a:rPr sz="1050" spc="-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models</a:t>
            </a:r>
            <a:r>
              <a:rPr sz="1050" spc="-6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(GFM)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and</a:t>
            </a:r>
            <a:r>
              <a:rPr sz="1050" spc="-5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input</a:t>
            </a:r>
            <a:r>
              <a:rPr sz="1050" spc="-6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data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spc="15" dirty="0">
                <a:latin typeface="Calibri"/>
                <a:cs typeface="Calibri"/>
              </a:rPr>
              <a:t>sets  </a:t>
            </a:r>
            <a:r>
              <a:rPr sz="1050" spc="-35" dirty="0">
                <a:latin typeface="Calibri"/>
                <a:cs typeface="Calibri"/>
              </a:rPr>
              <a:t>GFM </a:t>
            </a:r>
            <a:r>
              <a:rPr sz="1050" spc="-15" dirty="0">
                <a:latin typeface="Calibri"/>
                <a:cs typeface="Calibri"/>
              </a:rPr>
              <a:t>performance</a:t>
            </a:r>
            <a:r>
              <a:rPr sz="1050" spc="-130" dirty="0">
                <a:latin typeface="Calibri"/>
                <a:cs typeface="Calibri"/>
              </a:rPr>
              <a:t> </a:t>
            </a:r>
            <a:r>
              <a:rPr sz="1050" spc="-35" dirty="0">
                <a:latin typeface="Calibri"/>
                <a:cs typeface="Calibri"/>
              </a:rPr>
              <a:t>report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50" spc="-35" dirty="0">
                <a:latin typeface="Calibri"/>
                <a:cs typeface="Calibri"/>
              </a:rPr>
              <a:t>GFM </a:t>
            </a:r>
            <a:r>
              <a:rPr sz="1050" spc="-5" dirty="0">
                <a:latin typeface="Calibri"/>
                <a:cs typeface="Calibri"/>
              </a:rPr>
              <a:t>application</a:t>
            </a:r>
            <a:r>
              <a:rPr sz="1050" spc="-130" dirty="0">
                <a:latin typeface="Calibri"/>
                <a:cs typeface="Calibri"/>
              </a:rPr>
              <a:t> </a:t>
            </a:r>
            <a:r>
              <a:rPr sz="1050" spc="-35" dirty="0">
                <a:latin typeface="Calibri"/>
                <a:cs typeface="Calibri"/>
              </a:rPr>
              <a:t>report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50" spc="5" dirty="0">
                <a:latin typeface="Calibri"/>
                <a:cs typeface="Calibri"/>
              </a:rPr>
              <a:t>Final</a:t>
            </a:r>
            <a:r>
              <a:rPr sz="1050" spc="-6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GFM,</a:t>
            </a:r>
            <a:r>
              <a:rPr sz="1050" spc="-6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data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spc="10" dirty="0">
                <a:latin typeface="Calibri"/>
                <a:cs typeface="Calibri"/>
              </a:rPr>
              <a:t>sets,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and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applications</a:t>
            </a:r>
            <a:r>
              <a:rPr sz="1050" spc="-7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summary</a:t>
            </a:r>
            <a:r>
              <a:rPr sz="1050" spc="-65" dirty="0">
                <a:latin typeface="Calibri"/>
                <a:cs typeface="Calibri"/>
              </a:rPr>
              <a:t> </a:t>
            </a:r>
            <a:r>
              <a:rPr sz="1050" spc="-35" dirty="0">
                <a:latin typeface="Calibri"/>
                <a:cs typeface="Calibri"/>
              </a:rPr>
              <a:t>report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7523936" y="2759148"/>
            <a:ext cx="162560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dirty="0">
                <a:latin typeface="Calibri"/>
                <a:cs typeface="Calibri"/>
              </a:rPr>
              <a:t>13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7523936" y="3113610"/>
            <a:ext cx="162560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dirty="0">
                <a:latin typeface="Calibri"/>
                <a:cs typeface="Calibri"/>
              </a:rPr>
              <a:t>15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7523936" y="5152203"/>
            <a:ext cx="162560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dirty="0">
                <a:latin typeface="Calibri"/>
                <a:cs typeface="Calibri"/>
              </a:rPr>
              <a:t>24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8008567" y="2564635"/>
            <a:ext cx="3528695" cy="277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404620">
              <a:lnSpc>
                <a:spcPct val="110800"/>
              </a:lnSpc>
            </a:pPr>
            <a:r>
              <a:rPr sz="1050" spc="-5" dirty="0">
                <a:latin typeface="Calibri"/>
                <a:cs typeface="Calibri"/>
              </a:rPr>
              <a:t>Proceedings </a:t>
            </a:r>
            <a:r>
              <a:rPr sz="1050" spc="-30" dirty="0">
                <a:latin typeface="Calibri"/>
                <a:cs typeface="Calibri"/>
              </a:rPr>
              <a:t>of </a:t>
            </a:r>
            <a:r>
              <a:rPr sz="1050" spc="-20" dirty="0">
                <a:latin typeface="Calibri"/>
                <a:cs typeface="Calibri"/>
              </a:rPr>
              <a:t>preliminary </a:t>
            </a:r>
            <a:r>
              <a:rPr sz="1050" spc="-10" dirty="0">
                <a:latin typeface="Calibri"/>
                <a:cs typeface="Calibri"/>
              </a:rPr>
              <a:t>meetings  </a:t>
            </a:r>
            <a:r>
              <a:rPr sz="1050" spc="-5" dirty="0">
                <a:latin typeface="Calibri"/>
                <a:cs typeface="Calibri"/>
              </a:rPr>
              <a:t>Proceedings </a:t>
            </a:r>
            <a:r>
              <a:rPr sz="1050" spc="-30" dirty="0">
                <a:latin typeface="Calibri"/>
                <a:cs typeface="Calibri"/>
              </a:rPr>
              <a:t>of </a:t>
            </a:r>
            <a:r>
              <a:rPr sz="1050" spc="-5" dirty="0">
                <a:latin typeface="Calibri"/>
                <a:cs typeface="Calibri"/>
              </a:rPr>
              <a:t>secondary </a:t>
            </a:r>
            <a:r>
              <a:rPr sz="1050" spc="-10" dirty="0">
                <a:latin typeface="Calibri"/>
                <a:cs typeface="Calibri"/>
              </a:rPr>
              <a:t>meetings  Summary </a:t>
            </a:r>
            <a:r>
              <a:rPr sz="1050" spc="-30" dirty="0">
                <a:latin typeface="Calibri"/>
                <a:cs typeface="Calibri"/>
              </a:rPr>
              <a:t>report of </a:t>
            </a:r>
            <a:r>
              <a:rPr sz="1050" dirty="0">
                <a:latin typeface="Calibri"/>
                <a:cs typeface="Calibri"/>
              </a:rPr>
              <a:t>public</a:t>
            </a:r>
            <a:r>
              <a:rPr sz="1050" spc="-15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survey </a:t>
            </a:r>
            <a:r>
              <a:rPr sz="1050" dirty="0">
                <a:latin typeface="Calibri"/>
                <a:cs typeface="Calibri"/>
              </a:rPr>
              <a:t>results  </a:t>
            </a:r>
            <a:r>
              <a:rPr sz="1050" spc="5" dirty="0">
                <a:latin typeface="Calibri"/>
                <a:cs typeface="Calibri"/>
              </a:rPr>
              <a:t>Final</a:t>
            </a:r>
            <a:r>
              <a:rPr sz="1050" spc="-85" dirty="0">
                <a:latin typeface="Calibri"/>
                <a:cs typeface="Calibri"/>
              </a:rPr>
              <a:t> </a:t>
            </a:r>
            <a:r>
              <a:rPr sz="1050" spc="-15" dirty="0">
                <a:latin typeface="Calibri"/>
                <a:cs typeface="Calibri"/>
              </a:rPr>
              <a:t>community</a:t>
            </a:r>
            <a:r>
              <a:rPr sz="1050" spc="-75" dirty="0">
                <a:latin typeface="Calibri"/>
                <a:cs typeface="Calibri"/>
              </a:rPr>
              <a:t> </a:t>
            </a:r>
            <a:r>
              <a:rPr sz="1050" spc="15" dirty="0">
                <a:latin typeface="Calibri"/>
                <a:cs typeface="Calibri"/>
              </a:rPr>
              <a:t>assessment</a:t>
            </a:r>
            <a:r>
              <a:rPr sz="1050" spc="-105" dirty="0">
                <a:latin typeface="Calibri"/>
                <a:cs typeface="Calibri"/>
              </a:rPr>
              <a:t> </a:t>
            </a:r>
            <a:r>
              <a:rPr sz="1050" spc="-35" dirty="0">
                <a:latin typeface="Calibri"/>
                <a:cs typeface="Calibri"/>
              </a:rPr>
              <a:t>report</a:t>
            </a:r>
            <a:endParaRPr sz="1050">
              <a:latin typeface="Calibri"/>
              <a:cs typeface="Calibri"/>
            </a:endParaRPr>
          </a:p>
          <a:p>
            <a:pPr marL="12700" marR="226695">
              <a:lnSpc>
                <a:spcPct val="110800"/>
              </a:lnSpc>
            </a:pPr>
            <a:r>
              <a:rPr sz="1050" spc="-10" dirty="0">
                <a:latin typeface="Calibri"/>
                <a:cs typeface="Calibri"/>
              </a:rPr>
              <a:t>Summary</a:t>
            </a:r>
            <a:r>
              <a:rPr sz="1050" spc="-55" dirty="0">
                <a:latin typeface="Calibri"/>
                <a:cs typeface="Calibri"/>
              </a:rPr>
              <a:t> </a:t>
            </a:r>
            <a:r>
              <a:rPr sz="1050" spc="-30" dirty="0">
                <a:latin typeface="Calibri"/>
                <a:cs typeface="Calibri"/>
              </a:rPr>
              <a:t>report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and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spc="-15" dirty="0">
                <a:latin typeface="Calibri"/>
                <a:cs typeface="Calibri"/>
              </a:rPr>
              <a:t>geo-referenced</a:t>
            </a:r>
            <a:r>
              <a:rPr sz="1050" spc="-6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dataset</a:t>
            </a:r>
            <a:r>
              <a:rPr sz="1050" spc="-85" dirty="0">
                <a:latin typeface="Calibri"/>
                <a:cs typeface="Calibri"/>
              </a:rPr>
              <a:t> </a:t>
            </a:r>
            <a:r>
              <a:rPr sz="1050" spc="-30" dirty="0">
                <a:latin typeface="Calibri"/>
                <a:cs typeface="Calibri"/>
              </a:rPr>
              <a:t>of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historic</a:t>
            </a:r>
            <a:r>
              <a:rPr sz="1050" spc="-60" dirty="0">
                <a:latin typeface="Calibri"/>
                <a:cs typeface="Calibri"/>
              </a:rPr>
              <a:t> </a:t>
            </a:r>
            <a:r>
              <a:rPr sz="1050" spc="-15" dirty="0">
                <a:latin typeface="Calibri"/>
                <a:cs typeface="Calibri"/>
              </a:rPr>
              <a:t>events  </a:t>
            </a:r>
            <a:r>
              <a:rPr sz="1050" spc="-10" dirty="0">
                <a:latin typeface="Calibri"/>
                <a:cs typeface="Calibri"/>
              </a:rPr>
              <a:t>Summary </a:t>
            </a:r>
            <a:r>
              <a:rPr sz="1050" spc="-30" dirty="0">
                <a:latin typeface="Calibri"/>
                <a:cs typeface="Calibri"/>
              </a:rPr>
              <a:t>report of </a:t>
            </a:r>
            <a:r>
              <a:rPr sz="1050" spc="-15" dirty="0">
                <a:latin typeface="Calibri"/>
                <a:cs typeface="Calibri"/>
              </a:rPr>
              <a:t>community</a:t>
            </a:r>
            <a:r>
              <a:rPr sz="1050" spc="-150" dirty="0">
                <a:latin typeface="Calibri"/>
                <a:cs typeface="Calibri"/>
              </a:rPr>
              <a:t> </a:t>
            </a:r>
            <a:r>
              <a:rPr sz="1050" spc="-15" dirty="0">
                <a:latin typeface="Calibri"/>
                <a:cs typeface="Calibri"/>
              </a:rPr>
              <a:t>structure</a:t>
            </a:r>
            <a:endParaRPr sz="1050">
              <a:latin typeface="Calibri"/>
              <a:cs typeface="Calibri"/>
            </a:endParaRPr>
          </a:p>
          <a:p>
            <a:pPr marL="12700" marR="45085">
              <a:lnSpc>
                <a:spcPct val="100000"/>
              </a:lnSpc>
              <a:spcBef>
                <a:spcPts val="40"/>
              </a:spcBef>
            </a:pPr>
            <a:r>
              <a:rPr sz="1050" spc="-10" dirty="0">
                <a:latin typeface="Calibri"/>
                <a:cs typeface="Calibri"/>
              </a:rPr>
              <a:t>Summary</a:t>
            </a:r>
            <a:r>
              <a:rPr sz="1050" spc="-55" dirty="0">
                <a:latin typeface="Calibri"/>
                <a:cs typeface="Calibri"/>
              </a:rPr>
              <a:t> </a:t>
            </a:r>
            <a:r>
              <a:rPr sz="1050" spc="-30" dirty="0">
                <a:latin typeface="Calibri"/>
                <a:cs typeface="Calibri"/>
              </a:rPr>
              <a:t>report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and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spc="-15" dirty="0">
                <a:latin typeface="Calibri"/>
                <a:cs typeface="Calibri"/>
              </a:rPr>
              <a:t>geo-referenced</a:t>
            </a:r>
            <a:r>
              <a:rPr sz="1050" spc="-6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geologic</a:t>
            </a:r>
            <a:r>
              <a:rPr sz="1050" spc="-8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and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spc="-15" dirty="0">
                <a:latin typeface="Calibri"/>
                <a:cs typeface="Calibri"/>
              </a:rPr>
              <a:t>hydrologic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data  </a:t>
            </a:r>
            <a:r>
              <a:rPr sz="1050" spc="10" dirty="0">
                <a:latin typeface="Calibri"/>
                <a:cs typeface="Calibri"/>
              </a:rPr>
              <a:t>sets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50" spc="5" dirty="0">
                <a:latin typeface="Calibri"/>
                <a:cs typeface="Calibri"/>
              </a:rPr>
              <a:t>Final</a:t>
            </a:r>
            <a:r>
              <a:rPr sz="1050" spc="-70" dirty="0">
                <a:latin typeface="Calibri"/>
                <a:cs typeface="Calibri"/>
              </a:rPr>
              <a:t> </a:t>
            </a:r>
            <a:r>
              <a:rPr sz="1050" spc="-15" dirty="0">
                <a:latin typeface="Calibri"/>
                <a:cs typeface="Calibri"/>
              </a:rPr>
              <a:t>watershed</a:t>
            </a:r>
            <a:r>
              <a:rPr sz="1050" spc="-70" dirty="0">
                <a:latin typeface="Calibri"/>
                <a:cs typeface="Calibri"/>
              </a:rPr>
              <a:t> </a:t>
            </a:r>
            <a:r>
              <a:rPr sz="1050" spc="10" dirty="0">
                <a:latin typeface="Calibri"/>
                <a:cs typeface="Calibri"/>
              </a:rPr>
              <a:t>assessment</a:t>
            </a:r>
            <a:r>
              <a:rPr sz="1050" spc="-90" dirty="0">
                <a:latin typeface="Calibri"/>
                <a:cs typeface="Calibri"/>
              </a:rPr>
              <a:t> </a:t>
            </a:r>
            <a:r>
              <a:rPr sz="1050" spc="-35" dirty="0">
                <a:latin typeface="Calibri"/>
                <a:cs typeface="Calibri"/>
              </a:rPr>
              <a:t>report</a:t>
            </a:r>
            <a:endParaRPr sz="1050">
              <a:latin typeface="Calibri"/>
              <a:cs typeface="Calibri"/>
            </a:endParaRPr>
          </a:p>
          <a:p>
            <a:pPr marL="12700" marR="179705">
              <a:lnSpc>
                <a:spcPct val="101600"/>
              </a:lnSpc>
              <a:spcBef>
                <a:spcPts val="115"/>
              </a:spcBef>
            </a:pPr>
            <a:r>
              <a:rPr sz="1050" spc="-10" dirty="0">
                <a:latin typeface="Calibri"/>
                <a:cs typeface="Calibri"/>
              </a:rPr>
              <a:t>Summary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spc="-30" dirty="0">
                <a:latin typeface="Calibri"/>
                <a:cs typeface="Calibri"/>
              </a:rPr>
              <a:t>report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spc="-30" dirty="0">
                <a:latin typeface="Calibri"/>
                <a:cs typeface="Calibri"/>
              </a:rPr>
              <a:t>of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10" dirty="0">
                <a:latin typeface="Calibri"/>
                <a:cs typeface="Calibri"/>
              </a:rPr>
              <a:t>local</a:t>
            </a:r>
            <a:r>
              <a:rPr sz="1050" spc="-6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flood</a:t>
            </a:r>
            <a:r>
              <a:rPr sz="1050" spc="-60" dirty="0">
                <a:latin typeface="Calibri"/>
                <a:cs typeface="Calibri"/>
              </a:rPr>
              <a:t> </a:t>
            </a:r>
            <a:r>
              <a:rPr sz="1050" spc="-15" dirty="0">
                <a:latin typeface="Calibri"/>
                <a:cs typeface="Calibri"/>
              </a:rPr>
              <a:t>need</a:t>
            </a:r>
            <a:r>
              <a:rPr sz="1050" spc="-60" dirty="0">
                <a:latin typeface="Calibri"/>
                <a:cs typeface="Calibri"/>
              </a:rPr>
              <a:t> </a:t>
            </a:r>
            <a:r>
              <a:rPr sz="1050" spc="15" dirty="0">
                <a:latin typeface="Calibri"/>
                <a:cs typeface="Calibri"/>
              </a:rPr>
              <a:t>assessments</a:t>
            </a:r>
            <a:r>
              <a:rPr sz="1050" spc="-6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and</a:t>
            </a:r>
            <a:r>
              <a:rPr sz="1050" spc="-6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solutions  </a:t>
            </a:r>
            <a:r>
              <a:rPr sz="1050" spc="-10" dirty="0">
                <a:latin typeface="Calibri"/>
                <a:cs typeface="Calibri"/>
              </a:rPr>
              <a:t>Flood Emergency </a:t>
            </a:r>
            <a:r>
              <a:rPr sz="1050" spc="-25" dirty="0">
                <a:latin typeface="Calibri"/>
                <a:cs typeface="Calibri"/>
              </a:rPr>
              <a:t>Warning </a:t>
            </a:r>
            <a:r>
              <a:rPr sz="1050" dirty="0">
                <a:latin typeface="Calibri"/>
                <a:cs typeface="Calibri"/>
              </a:rPr>
              <a:t>System </a:t>
            </a:r>
            <a:r>
              <a:rPr sz="1050" spc="5" dirty="0">
                <a:latin typeface="Calibri"/>
                <a:cs typeface="Calibri"/>
              </a:rPr>
              <a:t>Plan </a:t>
            </a:r>
            <a:r>
              <a:rPr sz="1050" spc="-70" dirty="0">
                <a:latin typeface="Calibri"/>
                <a:cs typeface="Calibri"/>
              </a:rPr>
              <a:t>w/ </a:t>
            </a:r>
            <a:r>
              <a:rPr sz="1050" spc="-5" dirty="0">
                <a:latin typeface="Calibri"/>
                <a:cs typeface="Calibri"/>
              </a:rPr>
              <a:t>Standard </a:t>
            </a:r>
            <a:r>
              <a:rPr sz="1050" spc="-15" dirty="0">
                <a:latin typeface="Calibri"/>
                <a:cs typeface="Calibri"/>
              </a:rPr>
              <a:t>Operating  </a:t>
            </a:r>
            <a:r>
              <a:rPr sz="1050" spc="-5" dirty="0">
                <a:latin typeface="Calibri"/>
                <a:cs typeface="Calibri"/>
              </a:rPr>
              <a:t>Procedures</a:t>
            </a:r>
            <a:endParaRPr sz="1050">
              <a:latin typeface="Calibri"/>
              <a:cs typeface="Calibri"/>
            </a:endParaRPr>
          </a:p>
          <a:p>
            <a:pPr marL="12700" marR="252729">
              <a:lnSpc>
                <a:spcPct val="100000"/>
              </a:lnSpc>
              <a:spcBef>
                <a:spcPts val="40"/>
              </a:spcBef>
            </a:pPr>
            <a:r>
              <a:rPr sz="1050" spc="-10" dirty="0">
                <a:latin typeface="Calibri"/>
                <a:cs typeface="Calibri"/>
              </a:rPr>
              <a:t>Summary</a:t>
            </a:r>
            <a:r>
              <a:rPr sz="1050" spc="-55" dirty="0">
                <a:latin typeface="Calibri"/>
                <a:cs typeface="Calibri"/>
              </a:rPr>
              <a:t> </a:t>
            </a:r>
            <a:r>
              <a:rPr sz="1050" spc="-35" dirty="0">
                <a:latin typeface="Calibri"/>
                <a:cs typeface="Calibri"/>
              </a:rPr>
              <a:t>report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spc="-30" dirty="0">
                <a:latin typeface="Calibri"/>
                <a:cs typeface="Calibri"/>
              </a:rPr>
              <a:t>of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stream</a:t>
            </a:r>
            <a:r>
              <a:rPr sz="1050" spc="-6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monitoring</a:t>
            </a:r>
            <a:r>
              <a:rPr sz="1050" spc="-55" dirty="0">
                <a:latin typeface="Calibri"/>
                <a:cs typeface="Calibri"/>
              </a:rPr>
              <a:t> </a:t>
            </a:r>
            <a:r>
              <a:rPr sz="1050" spc="-15" dirty="0">
                <a:latin typeface="Calibri"/>
                <a:cs typeface="Calibri"/>
              </a:rPr>
              <a:t>equipment</a:t>
            </a:r>
            <a:r>
              <a:rPr sz="1050" spc="-6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and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signage  </a:t>
            </a:r>
            <a:r>
              <a:rPr sz="1050" spc="-5" dirty="0">
                <a:latin typeface="Calibri"/>
                <a:cs typeface="Calibri"/>
              </a:rPr>
              <a:t>installation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10800"/>
              </a:lnSpc>
            </a:pPr>
            <a:r>
              <a:rPr sz="1050" spc="-10" dirty="0">
                <a:latin typeface="Calibri"/>
                <a:cs typeface="Calibri"/>
              </a:rPr>
              <a:t>Flood</a:t>
            </a:r>
            <a:r>
              <a:rPr sz="1050" spc="-6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hazard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and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awareness</a:t>
            </a:r>
            <a:r>
              <a:rPr sz="1050" spc="-8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educational</a:t>
            </a:r>
            <a:r>
              <a:rPr sz="1050" spc="-6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materials</a:t>
            </a:r>
            <a:r>
              <a:rPr sz="1050" spc="-70" dirty="0">
                <a:latin typeface="Calibri"/>
                <a:cs typeface="Calibri"/>
              </a:rPr>
              <a:t> </a:t>
            </a:r>
            <a:r>
              <a:rPr sz="1050" spc="-35" dirty="0">
                <a:latin typeface="Calibri"/>
                <a:cs typeface="Calibri"/>
              </a:rPr>
              <a:t>for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spc="-15" dirty="0">
                <a:latin typeface="Calibri"/>
                <a:cs typeface="Calibri"/>
              </a:rPr>
              <a:t>distribution  </a:t>
            </a:r>
            <a:r>
              <a:rPr sz="1050" spc="5" dirty="0">
                <a:latin typeface="Calibri"/>
                <a:cs typeface="Calibri"/>
              </a:rPr>
              <a:t>Final</a:t>
            </a:r>
            <a:r>
              <a:rPr sz="1050" spc="-7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Comprehensive</a:t>
            </a:r>
            <a:r>
              <a:rPr sz="1050" spc="-8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Flood</a:t>
            </a:r>
            <a:r>
              <a:rPr sz="1050" spc="-60" dirty="0">
                <a:latin typeface="Calibri"/>
                <a:cs typeface="Calibri"/>
              </a:rPr>
              <a:t> </a:t>
            </a:r>
            <a:r>
              <a:rPr sz="1050" spc="-30" dirty="0">
                <a:latin typeface="Calibri"/>
                <a:cs typeface="Calibri"/>
              </a:rPr>
              <a:t>Mitigation</a:t>
            </a:r>
            <a:r>
              <a:rPr sz="1050" spc="-7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Report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7691309" y="609600"/>
            <a:ext cx="157480" cy="572071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180"/>
              </a:spcBef>
            </a:pPr>
            <a:r>
              <a:rPr sz="1050" dirty="0">
                <a:latin typeface="Calibri"/>
                <a:cs typeface="Calibri"/>
              </a:rPr>
              <a:t>1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00">
              <a:latin typeface="Times New Roman"/>
              <a:cs typeface="Times New Roman"/>
            </a:endParaRPr>
          </a:p>
          <a:p>
            <a:pPr marL="34925">
              <a:lnSpc>
                <a:spcPct val="100000"/>
              </a:lnSpc>
            </a:pPr>
            <a:r>
              <a:rPr sz="1050" dirty="0">
                <a:latin typeface="Calibri"/>
                <a:cs typeface="Calibri"/>
              </a:rPr>
              <a:t>3</a:t>
            </a:r>
            <a:endParaRPr sz="1050">
              <a:latin typeface="Calibri"/>
              <a:cs typeface="Calibri"/>
            </a:endParaRPr>
          </a:p>
          <a:p>
            <a:pPr marL="34925">
              <a:lnSpc>
                <a:spcPct val="100000"/>
              </a:lnSpc>
              <a:spcBef>
                <a:spcPts val="130"/>
              </a:spcBef>
            </a:pPr>
            <a:r>
              <a:rPr sz="1050" dirty="0">
                <a:latin typeface="Calibri"/>
                <a:cs typeface="Calibri"/>
              </a:rPr>
              <a:t>4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100">
              <a:latin typeface="Times New Roman"/>
              <a:cs typeface="Times New Roman"/>
            </a:endParaRPr>
          </a:p>
          <a:p>
            <a:pPr marL="34925">
              <a:lnSpc>
                <a:spcPct val="100000"/>
              </a:lnSpc>
            </a:pPr>
            <a:r>
              <a:rPr sz="1050" dirty="0">
                <a:latin typeface="Calibri"/>
                <a:cs typeface="Calibri"/>
              </a:rPr>
              <a:t>8</a:t>
            </a:r>
            <a:endParaRPr sz="1050">
              <a:latin typeface="Calibri"/>
              <a:cs typeface="Calibri"/>
            </a:endParaRPr>
          </a:p>
          <a:p>
            <a:pPr marL="34925">
              <a:lnSpc>
                <a:spcPct val="100000"/>
              </a:lnSpc>
              <a:spcBef>
                <a:spcPts val="135"/>
              </a:spcBef>
            </a:pPr>
            <a:r>
              <a:rPr sz="1050" dirty="0">
                <a:latin typeface="Calibri"/>
                <a:cs typeface="Calibri"/>
              </a:rPr>
              <a:t>9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050" dirty="0">
                <a:latin typeface="Calibri"/>
                <a:cs typeface="Calibri"/>
              </a:rPr>
              <a:t>12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050" dirty="0">
                <a:latin typeface="Calibri"/>
                <a:cs typeface="Calibri"/>
              </a:rPr>
              <a:t>14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050" dirty="0">
                <a:latin typeface="Calibri"/>
                <a:cs typeface="Calibri"/>
              </a:rPr>
              <a:t>16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1050" dirty="0">
                <a:latin typeface="Calibri"/>
                <a:cs typeface="Calibri"/>
              </a:rPr>
              <a:t>17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050" dirty="0">
                <a:latin typeface="Calibri"/>
                <a:cs typeface="Calibri"/>
              </a:rPr>
              <a:t>18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1050" dirty="0">
                <a:latin typeface="Calibri"/>
                <a:cs typeface="Calibri"/>
              </a:rPr>
              <a:t>19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1050" dirty="0">
                <a:latin typeface="Calibri"/>
                <a:cs typeface="Calibri"/>
              </a:rPr>
              <a:t>20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050" dirty="0">
                <a:latin typeface="Calibri"/>
                <a:cs typeface="Calibri"/>
              </a:rPr>
              <a:t>21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050" dirty="0">
                <a:latin typeface="Calibri"/>
                <a:cs typeface="Calibri"/>
              </a:rPr>
              <a:t>22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1050" dirty="0">
                <a:latin typeface="Calibri"/>
                <a:cs typeface="Calibri"/>
              </a:rPr>
              <a:t>23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050" dirty="0">
                <a:latin typeface="Calibri"/>
                <a:cs typeface="Calibri"/>
              </a:rPr>
              <a:t>25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1050" dirty="0">
                <a:latin typeface="Calibri"/>
                <a:cs typeface="Calibri"/>
              </a:rPr>
              <a:t>26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1050" dirty="0">
                <a:latin typeface="Calibri"/>
                <a:cs typeface="Calibri"/>
              </a:rPr>
              <a:t>27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7523936" y="5861127"/>
            <a:ext cx="162560" cy="544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dirty="0">
                <a:latin typeface="Calibri"/>
                <a:cs typeface="Calibri"/>
              </a:rPr>
              <a:t>28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50" dirty="0">
                <a:latin typeface="Calibri"/>
                <a:cs typeface="Calibri"/>
              </a:rPr>
              <a:t>29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050" dirty="0">
                <a:latin typeface="Calibri"/>
                <a:cs typeface="Calibri"/>
              </a:rPr>
              <a:t>30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8008567" y="5312152"/>
            <a:ext cx="3210560" cy="1093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22885">
              <a:lnSpc>
                <a:spcPct val="110800"/>
              </a:lnSpc>
            </a:pPr>
            <a:r>
              <a:rPr sz="1050" spc="-15" dirty="0">
                <a:latin typeface="Calibri"/>
                <a:cs typeface="Calibri"/>
              </a:rPr>
              <a:t>Preliminary</a:t>
            </a:r>
            <a:r>
              <a:rPr sz="1050" spc="-70" dirty="0">
                <a:latin typeface="Calibri"/>
                <a:cs typeface="Calibri"/>
              </a:rPr>
              <a:t> </a:t>
            </a:r>
            <a:r>
              <a:rPr sz="1050" spc="-30" dirty="0">
                <a:latin typeface="Calibri"/>
                <a:cs typeface="Calibri"/>
              </a:rPr>
              <a:t>interview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10" dirty="0">
                <a:latin typeface="Calibri"/>
                <a:cs typeface="Calibri"/>
              </a:rPr>
              <a:t>discussion</a:t>
            </a:r>
            <a:r>
              <a:rPr sz="1050" spc="-55" dirty="0">
                <a:latin typeface="Calibri"/>
                <a:cs typeface="Calibri"/>
              </a:rPr>
              <a:t> </a:t>
            </a:r>
            <a:r>
              <a:rPr sz="1050" spc="-15" dirty="0">
                <a:latin typeface="Calibri"/>
                <a:cs typeface="Calibri"/>
              </a:rPr>
              <a:t>guide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and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5" dirty="0">
                <a:latin typeface="Calibri"/>
                <a:cs typeface="Calibri"/>
              </a:rPr>
              <a:t>sample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spc="-15" dirty="0">
                <a:latin typeface="Calibri"/>
                <a:cs typeface="Calibri"/>
              </a:rPr>
              <a:t>pool.  </a:t>
            </a:r>
            <a:r>
              <a:rPr sz="1050" spc="-20" dirty="0">
                <a:latin typeface="Calibri"/>
                <a:cs typeface="Calibri"/>
              </a:rPr>
              <a:t>Indepth </a:t>
            </a:r>
            <a:r>
              <a:rPr sz="1050" spc="-30" dirty="0">
                <a:latin typeface="Calibri"/>
                <a:cs typeface="Calibri"/>
              </a:rPr>
              <a:t>interview </a:t>
            </a:r>
            <a:r>
              <a:rPr sz="1050" spc="-10" dirty="0">
                <a:latin typeface="Calibri"/>
                <a:cs typeface="Calibri"/>
              </a:rPr>
              <a:t>summary</a:t>
            </a:r>
            <a:r>
              <a:rPr sz="1050" spc="-120" dirty="0">
                <a:latin typeface="Calibri"/>
                <a:cs typeface="Calibri"/>
              </a:rPr>
              <a:t> </a:t>
            </a:r>
            <a:r>
              <a:rPr sz="1050" spc="-35" dirty="0">
                <a:latin typeface="Calibri"/>
                <a:cs typeface="Calibri"/>
              </a:rPr>
              <a:t>report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10800"/>
              </a:lnSpc>
            </a:pPr>
            <a:r>
              <a:rPr sz="1050" spc="-15" dirty="0">
                <a:latin typeface="Calibri"/>
                <a:cs typeface="Calibri"/>
              </a:rPr>
              <a:t>Preliminary</a:t>
            </a:r>
            <a:r>
              <a:rPr sz="1050" spc="-7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stakeholder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and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spc="-15" dirty="0">
                <a:latin typeface="Calibri"/>
                <a:cs typeface="Calibri"/>
              </a:rPr>
              <a:t>community</a:t>
            </a:r>
            <a:r>
              <a:rPr sz="1050" spc="-6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workshop</a:t>
            </a:r>
            <a:r>
              <a:rPr sz="1050" spc="-6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materials  </a:t>
            </a:r>
            <a:r>
              <a:rPr sz="1050" spc="-10" dirty="0">
                <a:latin typeface="Calibri"/>
                <a:cs typeface="Calibri"/>
              </a:rPr>
              <a:t>Stakeholder </a:t>
            </a:r>
            <a:r>
              <a:rPr sz="1050" spc="-5" dirty="0">
                <a:latin typeface="Calibri"/>
                <a:cs typeface="Calibri"/>
              </a:rPr>
              <a:t>and </a:t>
            </a:r>
            <a:r>
              <a:rPr sz="1050" spc="-15" dirty="0">
                <a:latin typeface="Calibri"/>
                <a:cs typeface="Calibri"/>
              </a:rPr>
              <a:t>community </a:t>
            </a:r>
            <a:r>
              <a:rPr sz="1050" spc="-20" dirty="0">
                <a:latin typeface="Calibri"/>
                <a:cs typeface="Calibri"/>
              </a:rPr>
              <a:t>workshop </a:t>
            </a:r>
            <a:r>
              <a:rPr sz="1050" spc="-10" dirty="0">
                <a:latin typeface="Calibri"/>
                <a:cs typeface="Calibri"/>
              </a:rPr>
              <a:t>summary </a:t>
            </a:r>
            <a:r>
              <a:rPr sz="1050" spc="-35" dirty="0">
                <a:latin typeface="Calibri"/>
                <a:cs typeface="Calibri"/>
              </a:rPr>
              <a:t>report  </a:t>
            </a:r>
            <a:r>
              <a:rPr sz="1050" spc="10" dirty="0">
                <a:latin typeface="Calibri"/>
                <a:cs typeface="Calibri"/>
              </a:rPr>
              <a:t>Public </a:t>
            </a:r>
            <a:r>
              <a:rPr sz="1050" spc="-20" dirty="0">
                <a:latin typeface="Calibri"/>
                <a:cs typeface="Calibri"/>
              </a:rPr>
              <a:t>survey </a:t>
            </a:r>
            <a:r>
              <a:rPr sz="1050" spc="-10" dirty="0">
                <a:latin typeface="Calibri"/>
                <a:cs typeface="Calibri"/>
              </a:rPr>
              <a:t>summary</a:t>
            </a:r>
            <a:r>
              <a:rPr sz="1050" dirty="0">
                <a:latin typeface="Calibri"/>
                <a:cs typeface="Calibri"/>
              </a:rPr>
              <a:t> </a:t>
            </a:r>
            <a:r>
              <a:rPr sz="1050" spc="-35" dirty="0">
                <a:latin typeface="Calibri"/>
                <a:cs typeface="Calibri"/>
              </a:rPr>
              <a:t>report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1050" spc="5" dirty="0">
                <a:latin typeface="Calibri"/>
                <a:cs typeface="Calibri"/>
              </a:rPr>
              <a:t>Final</a:t>
            </a:r>
            <a:r>
              <a:rPr sz="1050" spc="-7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comprehensive</a:t>
            </a:r>
            <a:r>
              <a:rPr sz="1050" spc="-6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policy</a:t>
            </a:r>
            <a:r>
              <a:rPr sz="1050" spc="-60" dirty="0">
                <a:latin typeface="Calibri"/>
                <a:cs typeface="Calibri"/>
              </a:rPr>
              <a:t> </a:t>
            </a:r>
            <a:r>
              <a:rPr sz="1050" spc="-15" dirty="0">
                <a:latin typeface="Calibri"/>
                <a:cs typeface="Calibri"/>
              </a:rPr>
              <a:t>project</a:t>
            </a:r>
            <a:r>
              <a:rPr sz="1050" spc="-65" dirty="0">
                <a:latin typeface="Calibri"/>
                <a:cs typeface="Calibri"/>
              </a:rPr>
              <a:t> </a:t>
            </a:r>
            <a:r>
              <a:rPr sz="1050" spc="-35" dirty="0">
                <a:latin typeface="Calibri"/>
                <a:cs typeface="Calibri"/>
              </a:rPr>
              <a:t>report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5500230" y="2624137"/>
            <a:ext cx="1604552" cy="1609725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532223" y="669333"/>
            <a:ext cx="1599969" cy="1609719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527459" y="664565"/>
            <a:ext cx="1609725" cy="1619250"/>
          </a:xfrm>
          <a:custGeom>
            <a:avLst/>
            <a:gdLst/>
            <a:ahLst/>
            <a:cxnLst/>
            <a:rect l="l" t="t" r="r" b="b"/>
            <a:pathLst>
              <a:path w="1609725" h="1619250">
                <a:moveTo>
                  <a:pt x="0" y="0"/>
                </a:moveTo>
                <a:lnTo>
                  <a:pt x="1609496" y="0"/>
                </a:lnTo>
                <a:lnTo>
                  <a:pt x="1609496" y="1619250"/>
                </a:lnTo>
                <a:lnTo>
                  <a:pt x="0" y="161925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476763" y="4495800"/>
            <a:ext cx="1679927" cy="1609725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471998" y="4491037"/>
            <a:ext cx="1689735" cy="1619250"/>
          </a:xfrm>
          <a:custGeom>
            <a:avLst/>
            <a:gdLst/>
            <a:ahLst/>
            <a:cxnLst/>
            <a:rect l="l" t="t" r="r" b="b"/>
            <a:pathLst>
              <a:path w="1689734" h="1619250">
                <a:moveTo>
                  <a:pt x="0" y="0"/>
                </a:moveTo>
                <a:lnTo>
                  <a:pt x="1689455" y="0"/>
                </a:lnTo>
                <a:lnTo>
                  <a:pt x="1689455" y="1619250"/>
                </a:lnTo>
                <a:lnTo>
                  <a:pt x="0" y="161925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696200" y="609600"/>
            <a:ext cx="152400" cy="5720715"/>
          </a:xfrm>
          <a:custGeom>
            <a:avLst/>
            <a:gdLst/>
            <a:ahLst/>
            <a:cxnLst/>
            <a:rect l="l" t="t" r="r" b="b"/>
            <a:pathLst>
              <a:path w="152400" h="5720715">
                <a:moveTo>
                  <a:pt x="0" y="0"/>
                </a:moveTo>
                <a:lnTo>
                  <a:pt x="152400" y="0"/>
                </a:lnTo>
                <a:lnTo>
                  <a:pt x="152400" y="5720486"/>
                </a:lnTo>
                <a:lnTo>
                  <a:pt x="0" y="5720486"/>
                </a:lnTo>
                <a:lnTo>
                  <a:pt x="0" y="0"/>
                </a:lnTo>
                <a:close/>
              </a:path>
            </a:pathLst>
          </a:custGeom>
          <a:solidFill>
            <a:srgbClr val="00AF50">
              <a:alpha val="2313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74639767-624A-36E8-C151-5CCADDD282D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817" y="724602"/>
            <a:ext cx="4495456" cy="5417092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56850" y="0"/>
            <a:ext cx="8435149" cy="6858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95085" y="0"/>
            <a:ext cx="5896914" cy="685800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82692" y="1236243"/>
            <a:ext cx="7309307" cy="5621756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668" y="0"/>
            <a:ext cx="795655" cy="6858000"/>
          </a:xfrm>
          <a:custGeom>
            <a:avLst/>
            <a:gdLst/>
            <a:ahLst/>
            <a:cxnLst/>
            <a:rect l="l" t="t" r="r" b="b"/>
            <a:pathLst>
              <a:path w="795655" h="6858000">
                <a:moveTo>
                  <a:pt x="795528" y="0"/>
                </a:moveTo>
                <a:lnTo>
                  <a:pt x="0" y="0"/>
                </a:lnTo>
                <a:lnTo>
                  <a:pt x="795528" y="6858000"/>
                </a:lnTo>
                <a:lnTo>
                  <a:pt x="795528" y="0"/>
                </a:lnTo>
                <a:close/>
              </a:path>
            </a:pathLst>
          </a:custGeom>
          <a:solidFill>
            <a:srgbClr val="0077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302" y="0"/>
            <a:ext cx="808355" cy="6858000"/>
          </a:xfrm>
          <a:custGeom>
            <a:avLst/>
            <a:gdLst/>
            <a:ahLst/>
            <a:cxnLst/>
            <a:rect l="l" t="t" r="r" b="b"/>
            <a:pathLst>
              <a:path w="808355" h="6858000">
                <a:moveTo>
                  <a:pt x="808245" y="61"/>
                </a:moveTo>
                <a:lnTo>
                  <a:pt x="801895" y="61"/>
                </a:lnTo>
                <a:lnTo>
                  <a:pt x="801895" y="6411"/>
                </a:lnTo>
                <a:lnTo>
                  <a:pt x="795545" y="6411"/>
                </a:lnTo>
                <a:lnTo>
                  <a:pt x="795545" y="6748302"/>
                </a:lnTo>
                <a:lnTo>
                  <a:pt x="808182" y="6857236"/>
                </a:lnTo>
                <a:lnTo>
                  <a:pt x="801895" y="6857998"/>
                </a:lnTo>
                <a:lnTo>
                  <a:pt x="795521" y="6857998"/>
                </a:lnTo>
                <a:lnTo>
                  <a:pt x="808245" y="6858000"/>
                </a:lnTo>
                <a:lnTo>
                  <a:pt x="808245" y="61"/>
                </a:lnTo>
                <a:close/>
              </a:path>
              <a:path w="808355" h="6858000">
                <a:moveTo>
                  <a:pt x="12735" y="0"/>
                </a:moveTo>
                <a:lnTo>
                  <a:pt x="0" y="0"/>
                </a:lnTo>
                <a:lnTo>
                  <a:pt x="795521" y="6857998"/>
                </a:lnTo>
                <a:lnTo>
                  <a:pt x="795545" y="6748302"/>
                </a:lnTo>
                <a:lnTo>
                  <a:pt x="13479" y="6411"/>
                </a:lnTo>
                <a:lnTo>
                  <a:pt x="6367" y="6411"/>
                </a:lnTo>
                <a:lnTo>
                  <a:pt x="6367" y="61"/>
                </a:lnTo>
                <a:lnTo>
                  <a:pt x="12735" y="0"/>
                </a:lnTo>
                <a:close/>
              </a:path>
              <a:path w="808355" h="6858000">
                <a:moveTo>
                  <a:pt x="808245" y="0"/>
                </a:moveTo>
                <a:lnTo>
                  <a:pt x="12735" y="0"/>
                </a:lnTo>
                <a:lnTo>
                  <a:pt x="13479" y="6411"/>
                </a:lnTo>
                <a:lnTo>
                  <a:pt x="795545" y="6411"/>
                </a:lnTo>
                <a:lnTo>
                  <a:pt x="795545" y="61"/>
                </a:lnTo>
                <a:lnTo>
                  <a:pt x="808245" y="61"/>
                </a:lnTo>
                <a:close/>
              </a:path>
            </a:pathLst>
          </a:custGeom>
          <a:solidFill>
            <a:srgbClr val="0077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798830" cy="6845300"/>
          </a:xfrm>
          <a:custGeom>
            <a:avLst/>
            <a:gdLst/>
            <a:ahLst/>
            <a:cxnLst/>
            <a:rect l="l" t="t" r="r" b="b"/>
            <a:pathLst>
              <a:path w="798830" h="6845300">
                <a:moveTo>
                  <a:pt x="1473" y="0"/>
                </a:moveTo>
                <a:lnTo>
                  <a:pt x="0" y="0"/>
                </a:lnTo>
                <a:lnTo>
                  <a:pt x="0" y="6845300"/>
                </a:lnTo>
                <a:lnTo>
                  <a:pt x="798639" y="6845300"/>
                </a:lnTo>
                <a:lnTo>
                  <a:pt x="1473" y="0"/>
                </a:lnTo>
                <a:close/>
              </a:path>
            </a:pathLst>
          </a:custGeom>
          <a:solidFill>
            <a:srgbClr val="009A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805180" cy="6851650"/>
          </a:xfrm>
          <a:custGeom>
            <a:avLst/>
            <a:gdLst/>
            <a:ahLst/>
            <a:cxnLst/>
            <a:rect l="l" t="t" r="r" b="b"/>
            <a:pathLst>
              <a:path w="805180" h="6851650">
                <a:moveTo>
                  <a:pt x="791524" y="6838951"/>
                </a:moveTo>
                <a:lnTo>
                  <a:pt x="6350" y="6838951"/>
                </a:lnTo>
                <a:lnTo>
                  <a:pt x="6350" y="6845301"/>
                </a:lnTo>
                <a:lnTo>
                  <a:pt x="0" y="6845301"/>
                </a:lnTo>
                <a:lnTo>
                  <a:pt x="0" y="6851651"/>
                </a:lnTo>
                <a:lnTo>
                  <a:pt x="800417" y="6851651"/>
                </a:lnTo>
                <a:lnTo>
                  <a:pt x="802132" y="6850825"/>
                </a:lnTo>
                <a:lnTo>
                  <a:pt x="804545" y="6848158"/>
                </a:lnTo>
                <a:lnTo>
                  <a:pt x="805116" y="6846317"/>
                </a:lnTo>
                <a:lnTo>
                  <a:pt x="805089" y="6846063"/>
                </a:lnTo>
                <a:lnTo>
                  <a:pt x="792353" y="6846063"/>
                </a:lnTo>
                <a:lnTo>
                  <a:pt x="791524" y="6838951"/>
                </a:lnTo>
                <a:close/>
              </a:path>
              <a:path w="805180" h="6851650">
                <a:moveTo>
                  <a:pt x="7854" y="0"/>
                </a:moveTo>
                <a:lnTo>
                  <a:pt x="6350" y="0"/>
                </a:lnTo>
                <a:lnTo>
                  <a:pt x="6350" y="96574"/>
                </a:lnTo>
                <a:lnTo>
                  <a:pt x="791524" y="6838951"/>
                </a:lnTo>
                <a:lnTo>
                  <a:pt x="798639" y="6838951"/>
                </a:lnTo>
                <a:lnTo>
                  <a:pt x="798639" y="6845301"/>
                </a:lnTo>
                <a:lnTo>
                  <a:pt x="792353" y="6846063"/>
                </a:lnTo>
                <a:lnTo>
                  <a:pt x="805089" y="6846063"/>
                </a:lnTo>
                <a:lnTo>
                  <a:pt x="804926" y="6844539"/>
                </a:lnTo>
                <a:lnTo>
                  <a:pt x="7854" y="0"/>
                </a:lnTo>
                <a:close/>
              </a:path>
              <a:path w="805180" h="6851650">
                <a:moveTo>
                  <a:pt x="0" y="42046"/>
                </a:moveTo>
                <a:lnTo>
                  <a:pt x="0" y="6838951"/>
                </a:lnTo>
                <a:lnTo>
                  <a:pt x="6350" y="6838951"/>
                </a:lnTo>
                <a:lnTo>
                  <a:pt x="6350" y="96574"/>
                </a:lnTo>
                <a:lnTo>
                  <a:pt x="0" y="42046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72887" y="6267767"/>
            <a:ext cx="1567154" cy="499414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070381" y="255248"/>
            <a:ext cx="5777865" cy="664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b="1" u="none" spc="-25" dirty="0">
                <a:latin typeface="Trebuchet MS"/>
                <a:cs typeface="Trebuchet MS"/>
              </a:rPr>
              <a:t>Flood </a:t>
            </a:r>
            <a:r>
              <a:rPr b="1" u="none" spc="-45" dirty="0">
                <a:latin typeface="Trebuchet MS"/>
                <a:cs typeface="Trebuchet MS"/>
              </a:rPr>
              <a:t>Mitigation</a:t>
            </a:r>
            <a:r>
              <a:rPr b="1" u="none" spc="-755" dirty="0">
                <a:latin typeface="Trebuchet MS"/>
                <a:cs typeface="Trebuchet MS"/>
              </a:rPr>
              <a:t> </a:t>
            </a:r>
            <a:r>
              <a:rPr b="1" u="none" spc="-55" dirty="0">
                <a:latin typeface="Trebuchet MS"/>
                <a:cs typeface="Trebuchet MS"/>
              </a:rPr>
              <a:t>Program</a:t>
            </a:r>
          </a:p>
        </p:txBody>
      </p:sp>
      <p:sp>
        <p:nvSpPr>
          <p:cNvPr id="11" name="object 11"/>
          <p:cNvSpPr/>
          <p:nvPr/>
        </p:nvSpPr>
        <p:spPr>
          <a:xfrm>
            <a:off x="2910715" y="974685"/>
            <a:ext cx="6311900" cy="0"/>
          </a:xfrm>
          <a:custGeom>
            <a:avLst/>
            <a:gdLst/>
            <a:ahLst/>
            <a:cxnLst/>
            <a:rect l="l" t="t" r="r" b="b"/>
            <a:pathLst>
              <a:path w="6311900">
                <a:moveTo>
                  <a:pt x="0" y="0"/>
                </a:moveTo>
                <a:lnTo>
                  <a:pt x="6311785" y="0"/>
                </a:lnTo>
              </a:path>
            </a:pathLst>
          </a:custGeom>
          <a:ln w="9525">
            <a:solidFill>
              <a:srgbClr val="145F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910715" y="3318871"/>
            <a:ext cx="6311900" cy="0"/>
          </a:xfrm>
          <a:custGeom>
            <a:avLst/>
            <a:gdLst/>
            <a:ahLst/>
            <a:cxnLst/>
            <a:rect l="l" t="t" r="r" b="b"/>
            <a:pathLst>
              <a:path w="6311900">
                <a:moveTo>
                  <a:pt x="0" y="0"/>
                </a:moveTo>
                <a:lnTo>
                  <a:pt x="6311785" y="0"/>
                </a:lnTo>
              </a:path>
            </a:pathLst>
          </a:custGeom>
          <a:ln w="9525">
            <a:solidFill>
              <a:srgbClr val="145F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321686" y="1162957"/>
            <a:ext cx="1929764" cy="683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6245" marR="5080" indent="-424180">
              <a:lnSpc>
                <a:spcPct val="108000"/>
              </a:lnSpc>
            </a:pPr>
            <a:r>
              <a:rPr sz="2000" spc="65" dirty="0">
                <a:solidFill>
                  <a:srgbClr val="099C4D"/>
                </a:solidFill>
                <a:latin typeface="Calibri"/>
                <a:cs typeface="Calibri"/>
              </a:rPr>
              <a:t>4.1 </a:t>
            </a:r>
            <a:r>
              <a:rPr sz="2000" spc="80" dirty="0">
                <a:solidFill>
                  <a:srgbClr val="099C4D"/>
                </a:solidFill>
                <a:latin typeface="Calibri"/>
                <a:cs typeface="Calibri"/>
              </a:rPr>
              <a:t>COMMUNITY  </a:t>
            </a:r>
            <a:r>
              <a:rPr sz="2000" spc="100" dirty="0">
                <a:solidFill>
                  <a:srgbClr val="099C4D"/>
                </a:solidFill>
                <a:latin typeface="Calibri"/>
                <a:cs typeface="Calibri"/>
              </a:rPr>
              <a:t>ASS</a:t>
            </a:r>
            <a:r>
              <a:rPr sz="2000" spc="70" dirty="0">
                <a:solidFill>
                  <a:srgbClr val="099C4D"/>
                </a:solidFill>
                <a:latin typeface="Calibri"/>
                <a:cs typeface="Calibri"/>
              </a:rPr>
              <a:t>E</a:t>
            </a:r>
            <a:r>
              <a:rPr sz="2000" spc="95" dirty="0">
                <a:solidFill>
                  <a:srgbClr val="099C4D"/>
                </a:solidFill>
                <a:latin typeface="Calibri"/>
                <a:cs typeface="Calibri"/>
              </a:rPr>
              <a:t>SSM</a:t>
            </a:r>
            <a:r>
              <a:rPr sz="2000" spc="100" dirty="0">
                <a:solidFill>
                  <a:srgbClr val="099C4D"/>
                </a:solidFill>
                <a:latin typeface="Calibri"/>
                <a:cs typeface="Calibri"/>
              </a:rPr>
              <a:t>E</a:t>
            </a:r>
            <a:r>
              <a:rPr sz="2000" spc="95" dirty="0">
                <a:solidFill>
                  <a:srgbClr val="099C4D"/>
                </a:solidFill>
                <a:latin typeface="Calibri"/>
                <a:cs typeface="Calibri"/>
              </a:rPr>
              <a:t>N</a:t>
            </a:r>
            <a:r>
              <a:rPr sz="2000" dirty="0">
                <a:solidFill>
                  <a:srgbClr val="099C4D"/>
                </a:solidFill>
                <a:latin typeface="Calibri"/>
                <a:cs typeface="Calibri"/>
              </a:rPr>
              <a:t>T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14836" y="2242071"/>
            <a:ext cx="1837055" cy="683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marR="5080" indent="-330835">
              <a:lnSpc>
                <a:spcPct val="108000"/>
              </a:lnSpc>
            </a:pPr>
            <a:r>
              <a:rPr sz="2000" spc="65" dirty="0">
                <a:solidFill>
                  <a:srgbClr val="099C4D"/>
                </a:solidFill>
                <a:latin typeface="Calibri"/>
                <a:cs typeface="Calibri"/>
              </a:rPr>
              <a:t>4.2 </a:t>
            </a:r>
            <a:r>
              <a:rPr sz="2000" spc="55" dirty="0">
                <a:solidFill>
                  <a:srgbClr val="099C4D"/>
                </a:solidFill>
                <a:latin typeface="Calibri"/>
                <a:cs typeface="Calibri"/>
              </a:rPr>
              <a:t>WATERSHED  </a:t>
            </a:r>
            <a:r>
              <a:rPr sz="2000" spc="100" dirty="0">
                <a:solidFill>
                  <a:srgbClr val="099C4D"/>
                </a:solidFill>
                <a:latin typeface="Calibri"/>
                <a:cs typeface="Calibri"/>
              </a:rPr>
              <a:t>ASS</a:t>
            </a:r>
            <a:r>
              <a:rPr sz="2000" spc="70" dirty="0">
                <a:solidFill>
                  <a:srgbClr val="099C4D"/>
                </a:solidFill>
                <a:latin typeface="Calibri"/>
                <a:cs typeface="Calibri"/>
              </a:rPr>
              <a:t>E</a:t>
            </a:r>
            <a:r>
              <a:rPr sz="2000" spc="95" dirty="0">
                <a:solidFill>
                  <a:srgbClr val="099C4D"/>
                </a:solidFill>
                <a:latin typeface="Calibri"/>
                <a:cs typeface="Calibri"/>
              </a:rPr>
              <a:t>SSM</a:t>
            </a:r>
            <a:r>
              <a:rPr sz="2000" spc="100" dirty="0">
                <a:solidFill>
                  <a:srgbClr val="099C4D"/>
                </a:solidFill>
                <a:latin typeface="Calibri"/>
                <a:cs typeface="Calibri"/>
              </a:rPr>
              <a:t>E</a:t>
            </a:r>
            <a:r>
              <a:rPr sz="2000" spc="95" dirty="0">
                <a:solidFill>
                  <a:srgbClr val="099C4D"/>
                </a:solidFill>
                <a:latin typeface="Calibri"/>
                <a:cs typeface="Calibri"/>
              </a:rPr>
              <a:t>N</a:t>
            </a:r>
            <a:r>
              <a:rPr sz="2000" dirty="0">
                <a:solidFill>
                  <a:srgbClr val="099C4D"/>
                </a:solidFill>
                <a:latin typeface="Calibri"/>
                <a:cs typeface="Calibri"/>
              </a:rPr>
              <a:t>T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92607" y="3460353"/>
            <a:ext cx="2258060" cy="990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</a:pPr>
            <a:r>
              <a:rPr sz="2000" spc="100" dirty="0">
                <a:solidFill>
                  <a:srgbClr val="099C4D"/>
                </a:solidFill>
                <a:latin typeface="Calibri"/>
                <a:cs typeface="Calibri"/>
              </a:rPr>
              <a:t>4</a:t>
            </a:r>
            <a:r>
              <a:rPr sz="2000" spc="90" dirty="0">
                <a:solidFill>
                  <a:srgbClr val="099C4D"/>
                </a:solidFill>
                <a:latin typeface="Calibri"/>
                <a:cs typeface="Calibri"/>
              </a:rPr>
              <a:t>.</a:t>
            </a:r>
            <a:r>
              <a:rPr sz="2000" dirty="0">
                <a:solidFill>
                  <a:srgbClr val="099C4D"/>
                </a:solidFill>
                <a:latin typeface="Calibri"/>
                <a:cs typeface="Calibri"/>
              </a:rPr>
              <a:t>3</a:t>
            </a:r>
            <a:endParaRPr sz="20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90"/>
              </a:spcBef>
            </a:pPr>
            <a:r>
              <a:rPr sz="2000" spc="70" dirty="0">
                <a:solidFill>
                  <a:srgbClr val="099C4D"/>
                </a:solidFill>
                <a:latin typeface="Calibri"/>
                <a:cs typeface="Calibri"/>
              </a:rPr>
              <a:t>FLOOD</a:t>
            </a:r>
            <a:r>
              <a:rPr sz="2000" spc="105" dirty="0">
                <a:solidFill>
                  <a:srgbClr val="099C4D"/>
                </a:solidFill>
                <a:latin typeface="Calibri"/>
                <a:cs typeface="Calibri"/>
              </a:rPr>
              <a:t> </a:t>
            </a:r>
            <a:r>
              <a:rPr sz="2000" spc="70" dirty="0">
                <a:solidFill>
                  <a:srgbClr val="099C4D"/>
                </a:solidFill>
                <a:latin typeface="Calibri"/>
                <a:cs typeface="Calibri"/>
              </a:rPr>
              <a:t>MITIGATION</a:t>
            </a:r>
            <a:endParaRPr sz="20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200"/>
              </a:spcBef>
            </a:pPr>
            <a:r>
              <a:rPr sz="2000" spc="90" dirty="0">
                <a:solidFill>
                  <a:srgbClr val="099C4D"/>
                </a:solidFill>
                <a:latin typeface="Calibri"/>
                <a:cs typeface="Calibri"/>
              </a:rPr>
              <a:t>P</a:t>
            </a:r>
            <a:r>
              <a:rPr sz="2000" spc="75" dirty="0">
                <a:solidFill>
                  <a:srgbClr val="099C4D"/>
                </a:solidFill>
                <a:latin typeface="Calibri"/>
                <a:cs typeface="Calibri"/>
              </a:rPr>
              <a:t>R</a:t>
            </a:r>
            <a:r>
              <a:rPr sz="2000" spc="100" dirty="0">
                <a:solidFill>
                  <a:srgbClr val="099C4D"/>
                </a:solidFill>
                <a:latin typeface="Calibri"/>
                <a:cs typeface="Calibri"/>
              </a:rPr>
              <a:t>O</a:t>
            </a:r>
            <a:r>
              <a:rPr sz="2000" spc="90" dirty="0">
                <a:solidFill>
                  <a:srgbClr val="099C4D"/>
                </a:solidFill>
                <a:latin typeface="Calibri"/>
                <a:cs typeface="Calibri"/>
              </a:rPr>
              <a:t>G</a:t>
            </a:r>
            <a:r>
              <a:rPr sz="2000" spc="95" dirty="0">
                <a:solidFill>
                  <a:srgbClr val="099C4D"/>
                </a:solidFill>
                <a:latin typeface="Calibri"/>
                <a:cs typeface="Calibri"/>
              </a:rPr>
              <a:t>R</a:t>
            </a:r>
            <a:r>
              <a:rPr sz="2000" spc="100" dirty="0">
                <a:solidFill>
                  <a:srgbClr val="099C4D"/>
                </a:solidFill>
                <a:latin typeface="Calibri"/>
                <a:cs typeface="Calibri"/>
              </a:rPr>
              <a:t>A</a:t>
            </a:r>
            <a:r>
              <a:rPr sz="2000" dirty="0">
                <a:solidFill>
                  <a:srgbClr val="099C4D"/>
                </a:solidFill>
                <a:latin typeface="Calibri"/>
                <a:cs typeface="Calibri"/>
              </a:rPr>
              <a:t>M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563595" y="1216107"/>
            <a:ext cx="3632200" cy="751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1170" marR="5080" lvl="2" indent="-458470">
              <a:lnSpc>
                <a:spcPct val="121500"/>
              </a:lnSpc>
              <a:buAutoNum type="arabicPeriod"/>
              <a:tabLst>
                <a:tab pos="457834" algn="l"/>
              </a:tabLst>
            </a:pPr>
            <a:r>
              <a:rPr sz="1300" spc="5" dirty="0">
                <a:solidFill>
                  <a:srgbClr val="252525"/>
                </a:solidFill>
                <a:latin typeface="Lucida Sans"/>
                <a:cs typeface="Lucida Sans"/>
              </a:rPr>
              <a:t>Assemble </a:t>
            </a:r>
            <a:r>
              <a:rPr sz="1300" spc="15" dirty="0">
                <a:solidFill>
                  <a:srgbClr val="252525"/>
                </a:solidFill>
                <a:latin typeface="Lucida Sans"/>
                <a:cs typeface="Lucida Sans"/>
              </a:rPr>
              <a:t>Stakeholder </a:t>
            </a:r>
            <a:r>
              <a:rPr sz="1300" spc="-5" dirty="0">
                <a:solidFill>
                  <a:srgbClr val="252525"/>
                </a:solidFill>
                <a:latin typeface="Lucida Sans"/>
                <a:cs typeface="Lucida Sans"/>
              </a:rPr>
              <a:t>groups </a:t>
            </a:r>
            <a:r>
              <a:rPr sz="1300" spc="10" dirty="0">
                <a:solidFill>
                  <a:srgbClr val="252525"/>
                </a:solidFill>
                <a:latin typeface="Lucida Sans"/>
                <a:cs typeface="Lucida Sans"/>
              </a:rPr>
              <a:t>for </a:t>
            </a:r>
            <a:r>
              <a:rPr sz="1300" spc="5" dirty="0">
                <a:solidFill>
                  <a:srgbClr val="252525"/>
                </a:solidFill>
                <a:latin typeface="Lucida Sans"/>
                <a:cs typeface="Lucida Sans"/>
              </a:rPr>
              <a:t>LRW,  CCW </a:t>
            </a:r>
            <a:r>
              <a:rPr sz="1300" spc="25" dirty="0">
                <a:solidFill>
                  <a:srgbClr val="252525"/>
                </a:solidFill>
                <a:latin typeface="Lucida Sans"/>
                <a:cs typeface="Lucida Sans"/>
              </a:rPr>
              <a:t>and </a:t>
            </a:r>
            <a:r>
              <a:rPr sz="1300" spc="20" dirty="0">
                <a:solidFill>
                  <a:srgbClr val="252525"/>
                </a:solidFill>
                <a:latin typeface="Lucida Sans"/>
                <a:cs typeface="Lucida Sans"/>
              </a:rPr>
              <a:t>downstream</a:t>
            </a:r>
            <a:r>
              <a:rPr sz="1300" spc="-70" dirty="0">
                <a:solidFill>
                  <a:srgbClr val="252525"/>
                </a:solidFill>
                <a:latin typeface="Lucida Sans"/>
                <a:cs typeface="Lucida Sans"/>
              </a:rPr>
              <a:t> </a:t>
            </a:r>
            <a:r>
              <a:rPr sz="1300" spc="10" dirty="0">
                <a:solidFill>
                  <a:srgbClr val="252525"/>
                </a:solidFill>
                <a:latin typeface="Lucida Sans"/>
                <a:cs typeface="Lucida Sans"/>
              </a:rPr>
              <a:t>communities</a:t>
            </a:r>
            <a:endParaRPr sz="1300">
              <a:latin typeface="Lucida Sans"/>
              <a:cs typeface="Lucida Sans"/>
            </a:endParaRPr>
          </a:p>
          <a:p>
            <a:pPr marL="457200" lvl="2" indent="-444500">
              <a:lnSpc>
                <a:spcPct val="100000"/>
              </a:lnSpc>
              <a:spcBef>
                <a:spcPts val="335"/>
              </a:spcBef>
              <a:buAutoNum type="arabicPeriod"/>
              <a:tabLst>
                <a:tab pos="457834" algn="l"/>
              </a:tabLst>
            </a:pPr>
            <a:r>
              <a:rPr sz="1300" spc="5" dirty="0">
                <a:solidFill>
                  <a:srgbClr val="252525"/>
                </a:solidFill>
                <a:latin typeface="Lucida Sans"/>
                <a:cs typeface="Lucida Sans"/>
              </a:rPr>
              <a:t>Conduct </a:t>
            </a:r>
            <a:r>
              <a:rPr sz="1300" spc="-5" dirty="0">
                <a:solidFill>
                  <a:srgbClr val="252525"/>
                </a:solidFill>
                <a:latin typeface="Lucida Sans"/>
                <a:cs typeface="Lucida Sans"/>
              </a:rPr>
              <a:t>public</a:t>
            </a:r>
            <a:r>
              <a:rPr sz="1300" spc="-70" dirty="0">
                <a:solidFill>
                  <a:srgbClr val="252525"/>
                </a:solidFill>
                <a:latin typeface="Lucida Sans"/>
                <a:cs typeface="Lucida Sans"/>
              </a:rPr>
              <a:t> </a:t>
            </a:r>
            <a:r>
              <a:rPr sz="1300" spc="20" dirty="0">
                <a:solidFill>
                  <a:srgbClr val="252525"/>
                </a:solidFill>
                <a:latin typeface="Lucida Sans"/>
                <a:cs typeface="Lucida Sans"/>
              </a:rPr>
              <a:t>outreach</a:t>
            </a:r>
            <a:endParaRPr sz="1300">
              <a:latin typeface="Lucida Sans"/>
              <a:cs typeface="Lucida San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898016" y="1982386"/>
            <a:ext cx="6337300" cy="227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677795" algn="l"/>
              </a:tabLst>
            </a:pPr>
            <a:r>
              <a:rPr sz="1300" u="sng" spc="-70" dirty="0">
                <a:solidFill>
                  <a:srgbClr val="252525"/>
                </a:solidFill>
                <a:latin typeface="Lucida Sans"/>
                <a:cs typeface="Lucida Sans"/>
              </a:rPr>
              <a:t> 	</a:t>
            </a:r>
            <a:r>
              <a:rPr sz="1300" u="sng" spc="-45" dirty="0">
                <a:solidFill>
                  <a:srgbClr val="252525"/>
                </a:solidFill>
                <a:latin typeface="Lucida Sans"/>
                <a:cs typeface="Lucida Sans"/>
              </a:rPr>
              <a:t>4.1.3 </a:t>
            </a:r>
            <a:r>
              <a:rPr sz="1300" u="sng" spc="20" dirty="0">
                <a:solidFill>
                  <a:srgbClr val="252525"/>
                </a:solidFill>
                <a:latin typeface="Lucida Sans"/>
                <a:cs typeface="Lucida Sans"/>
              </a:rPr>
              <a:t>Document </a:t>
            </a:r>
            <a:r>
              <a:rPr sz="1300" u="sng" spc="15" dirty="0">
                <a:solidFill>
                  <a:srgbClr val="252525"/>
                </a:solidFill>
                <a:latin typeface="Lucida Sans"/>
                <a:cs typeface="Lucida Sans"/>
              </a:rPr>
              <a:t>the community</a:t>
            </a:r>
            <a:r>
              <a:rPr sz="1300" u="sng" spc="10" dirty="0">
                <a:solidFill>
                  <a:srgbClr val="252525"/>
                </a:solidFill>
                <a:latin typeface="Lucida Sans"/>
                <a:cs typeface="Lucida Sans"/>
              </a:rPr>
              <a:t> </a:t>
            </a:r>
            <a:r>
              <a:rPr sz="1300" u="sng" spc="15" dirty="0">
                <a:solidFill>
                  <a:srgbClr val="252525"/>
                </a:solidFill>
                <a:latin typeface="Lucida Sans"/>
                <a:cs typeface="Lucida Sans"/>
              </a:rPr>
              <a:t>assessment</a:t>
            </a:r>
            <a:r>
              <a:rPr sz="1300" u="sng" spc="45" dirty="0">
                <a:solidFill>
                  <a:srgbClr val="252525"/>
                </a:solidFill>
                <a:latin typeface="Lucida Sans"/>
                <a:cs typeface="Lucida Sans"/>
              </a:rPr>
              <a:t> </a:t>
            </a:r>
            <a:endParaRPr sz="1300">
              <a:latin typeface="Lucida Sans"/>
              <a:cs typeface="Lucida San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563595" y="2337800"/>
            <a:ext cx="3204845" cy="951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7834" lvl="2" indent="-445134">
              <a:lnSpc>
                <a:spcPct val="100000"/>
              </a:lnSpc>
              <a:buAutoNum type="arabicPeriod"/>
              <a:tabLst>
                <a:tab pos="457834" algn="l"/>
              </a:tabLst>
            </a:pPr>
            <a:r>
              <a:rPr sz="1300" spc="5" dirty="0">
                <a:solidFill>
                  <a:srgbClr val="252525"/>
                </a:solidFill>
                <a:latin typeface="Lucida Sans"/>
                <a:cs typeface="Lucida Sans"/>
              </a:rPr>
              <a:t>Historical</a:t>
            </a:r>
            <a:endParaRPr sz="1300">
              <a:latin typeface="Lucida Sans"/>
              <a:cs typeface="Lucida Sans"/>
            </a:endParaRPr>
          </a:p>
          <a:p>
            <a:pPr marL="457834" lvl="2" indent="-445134">
              <a:lnSpc>
                <a:spcPct val="100000"/>
              </a:lnSpc>
              <a:spcBef>
                <a:spcPts val="335"/>
              </a:spcBef>
              <a:buAutoNum type="arabicPeriod"/>
              <a:tabLst>
                <a:tab pos="457834" algn="l"/>
              </a:tabLst>
            </a:pPr>
            <a:r>
              <a:rPr sz="1300" spc="10" dirty="0">
                <a:solidFill>
                  <a:srgbClr val="252525"/>
                </a:solidFill>
                <a:latin typeface="Lucida Sans"/>
                <a:cs typeface="Lucida Sans"/>
              </a:rPr>
              <a:t>Demographic</a:t>
            </a:r>
            <a:endParaRPr sz="1300">
              <a:latin typeface="Lucida Sans"/>
              <a:cs typeface="Lucida Sans"/>
            </a:endParaRPr>
          </a:p>
          <a:p>
            <a:pPr marL="457200" lvl="2" indent="-444500">
              <a:lnSpc>
                <a:spcPct val="100000"/>
              </a:lnSpc>
              <a:spcBef>
                <a:spcPts val="334"/>
              </a:spcBef>
              <a:buAutoNum type="arabicPeriod"/>
              <a:tabLst>
                <a:tab pos="457834" algn="l"/>
              </a:tabLst>
            </a:pPr>
            <a:r>
              <a:rPr sz="1300" spc="-10" dirty="0">
                <a:solidFill>
                  <a:srgbClr val="252525"/>
                </a:solidFill>
                <a:latin typeface="Lucida Sans"/>
                <a:cs typeface="Lucida Sans"/>
              </a:rPr>
              <a:t>Topographic</a:t>
            </a:r>
            <a:endParaRPr sz="1300">
              <a:latin typeface="Lucida Sans"/>
              <a:cs typeface="Lucida Sans"/>
            </a:endParaRPr>
          </a:p>
          <a:p>
            <a:pPr marL="457200" lvl="2" indent="-444500">
              <a:lnSpc>
                <a:spcPct val="100000"/>
              </a:lnSpc>
              <a:spcBef>
                <a:spcPts val="345"/>
              </a:spcBef>
              <a:buAutoNum type="arabicPeriod"/>
              <a:tabLst>
                <a:tab pos="457834" algn="l"/>
              </a:tabLst>
            </a:pPr>
            <a:r>
              <a:rPr sz="1300" spc="30" dirty="0">
                <a:solidFill>
                  <a:srgbClr val="252525"/>
                </a:solidFill>
                <a:latin typeface="Lucida Sans"/>
                <a:cs typeface="Lucida Sans"/>
              </a:rPr>
              <a:t>Watershed </a:t>
            </a:r>
            <a:r>
              <a:rPr sz="1300" spc="5" dirty="0">
                <a:solidFill>
                  <a:srgbClr val="252525"/>
                </a:solidFill>
                <a:latin typeface="Lucida Sans"/>
                <a:cs typeface="Lucida Sans"/>
              </a:rPr>
              <a:t>Assessment </a:t>
            </a:r>
            <a:r>
              <a:rPr sz="1300" spc="35" dirty="0">
                <a:solidFill>
                  <a:srgbClr val="252525"/>
                </a:solidFill>
                <a:latin typeface="Lucida Sans"/>
                <a:cs typeface="Lucida Sans"/>
              </a:rPr>
              <a:t>Summary</a:t>
            </a:r>
            <a:endParaRPr sz="1300">
              <a:latin typeface="Lucida Sans"/>
              <a:cs typeface="Lucida San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563595" y="3531590"/>
            <a:ext cx="3666490" cy="1432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1170" lvl="2" indent="-458470">
              <a:lnSpc>
                <a:spcPct val="100000"/>
              </a:lnSpc>
              <a:buAutoNum type="arabicPeriod"/>
              <a:tabLst>
                <a:tab pos="457834" algn="l"/>
              </a:tabLst>
            </a:pPr>
            <a:r>
              <a:rPr sz="1300" spc="25" dirty="0">
                <a:solidFill>
                  <a:srgbClr val="252525"/>
                </a:solidFill>
                <a:latin typeface="Lucida Sans"/>
                <a:cs typeface="Lucida Sans"/>
              </a:rPr>
              <a:t>Determine </a:t>
            </a:r>
            <a:r>
              <a:rPr sz="1300" spc="10" dirty="0">
                <a:solidFill>
                  <a:srgbClr val="252525"/>
                </a:solidFill>
                <a:latin typeface="Lucida Sans"/>
                <a:cs typeface="Lucida Sans"/>
              </a:rPr>
              <a:t>Local </a:t>
            </a:r>
            <a:r>
              <a:rPr sz="1300" spc="5" dirty="0">
                <a:solidFill>
                  <a:srgbClr val="252525"/>
                </a:solidFill>
                <a:latin typeface="Lucida Sans"/>
                <a:cs typeface="Lucida Sans"/>
              </a:rPr>
              <a:t>Flood </a:t>
            </a:r>
            <a:r>
              <a:rPr sz="1300" spc="-20" dirty="0">
                <a:solidFill>
                  <a:srgbClr val="252525"/>
                </a:solidFill>
                <a:latin typeface="Lucida Sans"/>
                <a:cs typeface="Lucida Sans"/>
              </a:rPr>
              <a:t>Risk</a:t>
            </a:r>
            <a:r>
              <a:rPr sz="1300" spc="-50" dirty="0">
                <a:solidFill>
                  <a:srgbClr val="252525"/>
                </a:solidFill>
                <a:latin typeface="Lucida Sans"/>
                <a:cs typeface="Lucida Sans"/>
              </a:rPr>
              <a:t> </a:t>
            </a:r>
            <a:r>
              <a:rPr sz="1300" spc="25" dirty="0">
                <a:solidFill>
                  <a:srgbClr val="252525"/>
                </a:solidFill>
                <a:latin typeface="Lucida Sans"/>
                <a:cs typeface="Lucida Sans"/>
              </a:rPr>
              <a:t>Needs</a:t>
            </a:r>
            <a:endParaRPr sz="1300">
              <a:latin typeface="Lucida Sans"/>
              <a:cs typeface="Lucida Sans"/>
            </a:endParaRPr>
          </a:p>
          <a:p>
            <a:pPr marL="457834" lvl="2" indent="-445134">
              <a:lnSpc>
                <a:spcPct val="100000"/>
              </a:lnSpc>
              <a:spcBef>
                <a:spcPts val="335"/>
              </a:spcBef>
              <a:buAutoNum type="arabicPeriod"/>
              <a:tabLst>
                <a:tab pos="457834" algn="l"/>
              </a:tabLst>
            </a:pPr>
            <a:r>
              <a:rPr sz="1300" spc="20" dirty="0">
                <a:solidFill>
                  <a:srgbClr val="252525"/>
                </a:solidFill>
                <a:latin typeface="Lucida Sans"/>
                <a:cs typeface="Lucida Sans"/>
              </a:rPr>
              <a:t>Formal </a:t>
            </a:r>
            <a:r>
              <a:rPr sz="1300" b="1" spc="35" dirty="0">
                <a:solidFill>
                  <a:srgbClr val="252525"/>
                </a:solidFill>
                <a:latin typeface="Arial"/>
                <a:cs typeface="Arial"/>
              </a:rPr>
              <a:t>Flood </a:t>
            </a:r>
            <a:r>
              <a:rPr sz="1300" b="1" spc="95" dirty="0">
                <a:solidFill>
                  <a:srgbClr val="252525"/>
                </a:solidFill>
                <a:latin typeface="Arial"/>
                <a:cs typeface="Arial"/>
              </a:rPr>
              <a:t>Mitigation</a:t>
            </a:r>
            <a:r>
              <a:rPr sz="1300" b="1" spc="10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300" b="1" spc="60" dirty="0">
                <a:solidFill>
                  <a:srgbClr val="252525"/>
                </a:solidFill>
                <a:latin typeface="Arial"/>
                <a:cs typeface="Arial"/>
              </a:rPr>
              <a:t>Plan</a:t>
            </a:r>
            <a:endParaRPr sz="1300">
              <a:latin typeface="Arial"/>
              <a:cs typeface="Arial"/>
            </a:endParaRPr>
          </a:p>
          <a:p>
            <a:pPr marL="471170" marR="300355" lvl="2" indent="-458470">
              <a:lnSpc>
                <a:spcPts val="1910"/>
              </a:lnSpc>
              <a:spcBef>
                <a:spcPts val="105"/>
              </a:spcBef>
              <a:buAutoNum type="arabicPeriod"/>
              <a:tabLst>
                <a:tab pos="457834" algn="l"/>
              </a:tabLst>
            </a:pPr>
            <a:r>
              <a:rPr sz="1300" spc="5" dirty="0">
                <a:solidFill>
                  <a:srgbClr val="252525"/>
                </a:solidFill>
                <a:latin typeface="Lucida Sans"/>
                <a:cs typeface="Lucida Sans"/>
              </a:rPr>
              <a:t>Low-Cost </a:t>
            </a:r>
            <a:r>
              <a:rPr sz="1300" spc="30" dirty="0">
                <a:solidFill>
                  <a:srgbClr val="252525"/>
                </a:solidFill>
                <a:latin typeface="Lucida Sans"/>
                <a:cs typeface="Lucida Sans"/>
              </a:rPr>
              <a:t>Stream </a:t>
            </a:r>
            <a:r>
              <a:rPr sz="1300" spc="20" dirty="0">
                <a:solidFill>
                  <a:srgbClr val="252525"/>
                </a:solidFill>
                <a:latin typeface="Lucida Sans"/>
                <a:cs typeface="Lucida Sans"/>
              </a:rPr>
              <a:t>Sensors </a:t>
            </a:r>
            <a:r>
              <a:rPr sz="1300" spc="25" dirty="0">
                <a:solidFill>
                  <a:srgbClr val="252525"/>
                </a:solidFill>
                <a:latin typeface="Lucida Sans"/>
                <a:cs typeface="Lucida Sans"/>
              </a:rPr>
              <a:t>and</a:t>
            </a:r>
            <a:r>
              <a:rPr sz="1300" spc="-75" dirty="0">
                <a:solidFill>
                  <a:srgbClr val="252525"/>
                </a:solidFill>
                <a:latin typeface="Lucida Sans"/>
                <a:cs typeface="Lucida Sans"/>
              </a:rPr>
              <a:t> </a:t>
            </a:r>
            <a:r>
              <a:rPr sz="1300" spc="20" dirty="0">
                <a:solidFill>
                  <a:srgbClr val="252525"/>
                </a:solidFill>
                <a:latin typeface="Lucida Sans"/>
                <a:cs typeface="Lucida Sans"/>
              </a:rPr>
              <a:t>Road  </a:t>
            </a:r>
            <a:r>
              <a:rPr sz="1300" dirty="0">
                <a:solidFill>
                  <a:srgbClr val="252525"/>
                </a:solidFill>
                <a:latin typeface="Lucida Sans"/>
                <a:cs typeface="Lucida Sans"/>
              </a:rPr>
              <a:t>Signage</a:t>
            </a:r>
            <a:r>
              <a:rPr sz="1300" spc="-80" dirty="0">
                <a:solidFill>
                  <a:srgbClr val="252525"/>
                </a:solidFill>
                <a:latin typeface="Lucida Sans"/>
                <a:cs typeface="Lucida Sans"/>
              </a:rPr>
              <a:t> </a:t>
            </a:r>
            <a:r>
              <a:rPr sz="1300" spc="30" dirty="0">
                <a:solidFill>
                  <a:srgbClr val="252525"/>
                </a:solidFill>
                <a:latin typeface="Lucida Sans"/>
                <a:cs typeface="Lucida Sans"/>
              </a:rPr>
              <a:t>Placement</a:t>
            </a:r>
            <a:endParaRPr sz="1300">
              <a:latin typeface="Lucida Sans"/>
              <a:cs typeface="Lucida Sans"/>
            </a:endParaRPr>
          </a:p>
          <a:p>
            <a:pPr marL="457200" lvl="2" indent="-444500">
              <a:lnSpc>
                <a:spcPct val="100000"/>
              </a:lnSpc>
              <a:spcBef>
                <a:spcPts val="210"/>
              </a:spcBef>
              <a:buAutoNum type="arabicPeriod"/>
              <a:tabLst>
                <a:tab pos="457834" algn="l"/>
              </a:tabLst>
            </a:pPr>
            <a:r>
              <a:rPr sz="1300" spc="5" dirty="0">
                <a:solidFill>
                  <a:srgbClr val="252525"/>
                </a:solidFill>
                <a:latin typeface="Lucida Sans"/>
                <a:cs typeface="Lucida Sans"/>
              </a:rPr>
              <a:t>Flood </a:t>
            </a:r>
            <a:r>
              <a:rPr sz="1300" spc="25" dirty="0">
                <a:solidFill>
                  <a:srgbClr val="252525"/>
                </a:solidFill>
                <a:latin typeface="Lucida Sans"/>
                <a:cs typeface="Lucida Sans"/>
              </a:rPr>
              <a:t>and High-Water </a:t>
            </a:r>
            <a:r>
              <a:rPr sz="1300" spc="20" dirty="0">
                <a:solidFill>
                  <a:srgbClr val="252525"/>
                </a:solidFill>
                <a:latin typeface="Lucida Sans"/>
                <a:cs typeface="Lucida Sans"/>
              </a:rPr>
              <a:t>Safety</a:t>
            </a:r>
            <a:r>
              <a:rPr sz="1300" spc="-50" dirty="0">
                <a:solidFill>
                  <a:srgbClr val="252525"/>
                </a:solidFill>
                <a:latin typeface="Lucida Sans"/>
                <a:cs typeface="Lucida Sans"/>
              </a:rPr>
              <a:t> </a:t>
            </a:r>
            <a:r>
              <a:rPr sz="1300" spc="15" dirty="0">
                <a:solidFill>
                  <a:srgbClr val="252525"/>
                </a:solidFill>
                <a:latin typeface="Lucida Sans"/>
                <a:cs typeface="Lucida Sans"/>
              </a:rPr>
              <a:t>Education</a:t>
            </a:r>
            <a:endParaRPr sz="1300">
              <a:latin typeface="Lucida Sans"/>
              <a:cs typeface="Lucida Sans"/>
            </a:endParaRPr>
          </a:p>
          <a:p>
            <a:pPr marL="457200" lvl="2" indent="-444500">
              <a:lnSpc>
                <a:spcPct val="100000"/>
              </a:lnSpc>
              <a:spcBef>
                <a:spcPts val="330"/>
              </a:spcBef>
              <a:buAutoNum type="arabicPeriod"/>
              <a:tabLst>
                <a:tab pos="457834" algn="l"/>
              </a:tabLst>
            </a:pPr>
            <a:r>
              <a:rPr sz="1300" spc="5" dirty="0">
                <a:solidFill>
                  <a:srgbClr val="252525"/>
                </a:solidFill>
                <a:latin typeface="Lucida Sans"/>
                <a:cs typeface="Lucida Sans"/>
              </a:rPr>
              <a:t>Flood Mitigation Final</a:t>
            </a:r>
            <a:r>
              <a:rPr sz="1300" spc="-45" dirty="0">
                <a:solidFill>
                  <a:srgbClr val="252525"/>
                </a:solidFill>
                <a:latin typeface="Lucida Sans"/>
                <a:cs typeface="Lucida Sans"/>
              </a:rPr>
              <a:t> </a:t>
            </a:r>
            <a:r>
              <a:rPr sz="1300" spc="20" dirty="0">
                <a:solidFill>
                  <a:srgbClr val="252525"/>
                </a:solidFill>
                <a:latin typeface="Lucida Sans"/>
                <a:cs typeface="Lucida Sans"/>
              </a:rPr>
              <a:t>Report</a:t>
            </a:r>
            <a:endParaRPr sz="1300">
              <a:latin typeface="Lucida Sans"/>
              <a:cs typeface="Lucida San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940108" y="5059441"/>
            <a:ext cx="6311900" cy="0"/>
          </a:xfrm>
          <a:custGeom>
            <a:avLst/>
            <a:gdLst/>
            <a:ahLst/>
            <a:cxnLst/>
            <a:rect l="l" t="t" r="r" b="b"/>
            <a:pathLst>
              <a:path w="6311900">
                <a:moveTo>
                  <a:pt x="0" y="0"/>
                </a:moveTo>
                <a:lnTo>
                  <a:pt x="6311785" y="0"/>
                </a:lnTo>
              </a:path>
            </a:pathLst>
          </a:custGeom>
          <a:ln w="9525">
            <a:solidFill>
              <a:srgbClr val="145F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651254" y="5314331"/>
            <a:ext cx="9221481" cy="7144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467739" y="5429846"/>
            <a:ext cx="885948" cy="2095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56850" y="0"/>
            <a:ext cx="8435149" cy="6858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95085" y="0"/>
            <a:ext cx="5896914" cy="685800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82692" y="1236243"/>
            <a:ext cx="7309307" cy="5621756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668" y="0"/>
            <a:ext cx="795655" cy="6858000"/>
          </a:xfrm>
          <a:custGeom>
            <a:avLst/>
            <a:gdLst/>
            <a:ahLst/>
            <a:cxnLst/>
            <a:rect l="l" t="t" r="r" b="b"/>
            <a:pathLst>
              <a:path w="795655" h="6858000">
                <a:moveTo>
                  <a:pt x="795528" y="0"/>
                </a:moveTo>
                <a:lnTo>
                  <a:pt x="0" y="0"/>
                </a:lnTo>
                <a:lnTo>
                  <a:pt x="795528" y="6858000"/>
                </a:lnTo>
                <a:lnTo>
                  <a:pt x="795528" y="0"/>
                </a:lnTo>
                <a:close/>
              </a:path>
            </a:pathLst>
          </a:custGeom>
          <a:solidFill>
            <a:srgbClr val="0077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302" y="0"/>
            <a:ext cx="808355" cy="6858000"/>
          </a:xfrm>
          <a:custGeom>
            <a:avLst/>
            <a:gdLst/>
            <a:ahLst/>
            <a:cxnLst/>
            <a:rect l="l" t="t" r="r" b="b"/>
            <a:pathLst>
              <a:path w="808355" h="6858000">
                <a:moveTo>
                  <a:pt x="808245" y="61"/>
                </a:moveTo>
                <a:lnTo>
                  <a:pt x="801895" y="61"/>
                </a:lnTo>
                <a:lnTo>
                  <a:pt x="801895" y="6411"/>
                </a:lnTo>
                <a:lnTo>
                  <a:pt x="795545" y="6411"/>
                </a:lnTo>
                <a:lnTo>
                  <a:pt x="795545" y="6748302"/>
                </a:lnTo>
                <a:lnTo>
                  <a:pt x="808182" y="6857236"/>
                </a:lnTo>
                <a:lnTo>
                  <a:pt x="801895" y="6857998"/>
                </a:lnTo>
                <a:lnTo>
                  <a:pt x="795521" y="6857998"/>
                </a:lnTo>
                <a:lnTo>
                  <a:pt x="808245" y="6858000"/>
                </a:lnTo>
                <a:lnTo>
                  <a:pt x="808245" y="61"/>
                </a:lnTo>
                <a:close/>
              </a:path>
              <a:path w="808355" h="6858000">
                <a:moveTo>
                  <a:pt x="12735" y="0"/>
                </a:moveTo>
                <a:lnTo>
                  <a:pt x="0" y="0"/>
                </a:lnTo>
                <a:lnTo>
                  <a:pt x="795521" y="6857998"/>
                </a:lnTo>
                <a:lnTo>
                  <a:pt x="795545" y="6748302"/>
                </a:lnTo>
                <a:lnTo>
                  <a:pt x="13479" y="6411"/>
                </a:lnTo>
                <a:lnTo>
                  <a:pt x="6367" y="6411"/>
                </a:lnTo>
                <a:lnTo>
                  <a:pt x="6367" y="61"/>
                </a:lnTo>
                <a:lnTo>
                  <a:pt x="12735" y="0"/>
                </a:lnTo>
                <a:close/>
              </a:path>
              <a:path w="808355" h="6858000">
                <a:moveTo>
                  <a:pt x="808245" y="0"/>
                </a:moveTo>
                <a:lnTo>
                  <a:pt x="12735" y="0"/>
                </a:lnTo>
                <a:lnTo>
                  <a:pt x="13479" y="6411"/>
                </a:lnTo>
                <a:lnTo>
                  <a:pt x="795545" y="6411"/>
                </a:lnTo>
                <a:lnTo>
                  <a:pt x="795545" y="61"/>
                </a:lnTo>
                <a:lnTo>
                  <a:pt x="808245" y="61"/>
                </a:lnTo>
                <a:close/>
              </a:path>
            </a:pathLst>
          </a:custGeom>
          <a:solidFill>
            <a:srgbClr val="0077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798830" cy="6845300"/>
          </a:xfrm>
          <a:custGeom>
            <a:avLst/>
            <a:gdLst/>
            <a:ahLst/>
            <a:cxnLst/>
            <a:rect l="l" t="t" r="r" b="b"/>
            <a:pathLst>
              <a:path w="798830" h="6845300">
                <a:moveTo>
                  <a:pt x="1473" y="0"/>
                </a:moveTo>
                <a:lnTo>
                  <a:pt x="0" y="0"/>
                </a:lnTo>
                <a:lnTo>
                  <a:pt x="0" y="6845300"/>
                </a:lnTo>
                <a:lnTo>
                  <a:pt x="798639" y="6845300"/>
                </a:lnTo>
                <a:lnTo>
                  <a:pt x="1473" y="0"/>
                </a:lnTo>
                <a:close/>
              </a:path>
            </a:pathLst>
          </a:custGeom>
          <a:solidFill>
            <a:srgbClr val="009A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805180" cy="6851650"/>
          </a:xfrm>
          <a:custGeom>
            <a:avLst/>
            <a:gdLst/>
            <a:ahLst/>
            <a:cxnLst/>
            <a:rect l="l" t="t" r="r" b="b"/>
            <a:pathLst>
              <a:path w="805180" h="6851650">
                <a:moveTo>
                  <a:pt x="791524" y="6838951"/>
                </a:moveTo>
                <a:lnTo>
                  <a:pt x="6350" y="6838951"/>
                </a:lnTo>
                <a:lnTo>
                  <a:pt x="6350" y="6845301"/>
                </a:lnTo>
                <a:lnTo>
                  <a:pt x="0" y="6845301"/>
                </a:lnTo>
                <a:lnTo>
                  <a:pt x="0" y="6851651"/>
                </a:lnTo>
                <a:lnTo>
                  <a:pt x="800417" y="6851651"/>
                </a:lnTo>
                <a:lnTo>
                  <a:pt x="802132" y="6850825"/>
                </a:lnTo>
                <a:lnTo>
                  <a:pt x="804545" y="6848158"/>
                </a:lnTo>
                <a:lnTo>
                  <a:pt x="805116" y="6846317"/>
                </a:lnTo>
                <a:lnTo>
                  <a:pt x="805089" y="6846063"/>
                </a:lnTo>
                <a:lnTo>
                  <a:pt x="792353" y="6846063"/>
                </a:lnTo>
                <a:lnTo>
                  <a:pt x="791524" y="6838951"/>
                </a:lnTo>
                <a:close/>
              </a:path>
              <a:path w="805180" h="6851650">
                <a:moveTo>
                  <a:pt x="7854" y="0"/>
                </a:moveTo>
                <a:lnTo>
                  <a:pt x="6350" y="0"/>
                </a:lnTo>
                <a:lnTo>
                  <a:pt x="6350" y="96574"/>
                </a:lnTo>
                <a:lnTo>
                  <a:pt x="791524" y="6838951"/>
                </a:lnTo>
                <a:lnTo>
                  <a:pt x="798639" y="6838951"/>
                </a:lnTo>
                <a:lnTo>
                  <a:pt x="798639" y="6845301"/>
                </a:lnTo>
                <a:lnTo>
                  <a:pt x="792353" y="6846063"/>
                </a:lnTo>
                <a:lnTo>
                  <a:pt x="805089" y="6846063"/>
                </a:lnTo>
                <a:lnTo>
                  <a:pt x="804926" y="6844539"/>
                </a:lnTo>
                <a:lnTo>
                  <a:pt x="7854" y="0"/>
                </a:lnTo>
                <a:close/>
              </a:path>
              <a:path w="805180" h="6851650">
                <a:moveTo>
                  <a:pt x="0" y="42046"/>
                </a:moveTo>
                <a:lnTo>
                  <a:pt x="0" y="6838951"/>
                </a:lnTo>
                <a:lnTo>
                  <a:pt x="6350" y="6838951"/>
                </a:lnTo>
                <a:lnTo>
                  <a:pt x="6350" y="96574"/>
                </a:lnTo>
                <a:lnTo>
                  <a:pt x="0" y="42046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72887" y="6267767"/>
            <a:ext cx="1567154" cy="499414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070381" y="255248"/>
            <a:ext cx="4872355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b="1" u="none" spc="-25" dirty="0">
                <a:latin typeface="Trebuchet MS"/>
                <a:cs typeface="Trebuchet MS"/>
              </a:rPr>
              <a:t>Flood </a:t>
            </a:r>
            <a:r>
              <a:rPr b="1" u="none" spc="-45" dirty="0">
                <a:latin typeface="Trebuchet MS"/>
                <a:cs typeface="Trebuchet MS"/>
              </a:rPr>
              <a:t>Mitigation</a:t>
            </a:r>
            <a:r>
              <a:rPr b="1" u="none" spc="-770" dirty="0">
                <a:latin typeface="Trebuchet MS"/>
                <a:cs typeface="Trebuchet MS"/>
              </a:rPr>
              <a:t> </a:t>
            </a:r>
            <a:r>
              <a:rPr b="1" u="none" spc="25" dirty="0">
                <a:latin typeface="Trebuchet MS"/>
                <a:cs typeface="Trebuchet MS"/>
              </a:rPr>
              <a:t>Plan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838046" y="1241669"/>
            <a:ext cx="5641340" cy="2745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5" dirty="0">
                <a:latin typeface="Arial"/>
                <a:cs typeface="Arial"/>
              </a:rPr>
              <a:t>Ties </a:t>
            </a:r>
            <a:r>
              <a:rPr sz="1800" b="1" spc="60" dirty="0">
                <a:latin typeface="Arial"/>
                <a:cs typeface="Arial"/>
              </a:rPr>
              <a:t>all </a:t>
            </a:r>
            <a:r>
              <a:rPr sz="1800" b="1" spc="10" dirty="0">
                <a:latin typeface="Arial"/>
                <a:cs typeface="Arial"/>
              </a:rPr>
              <a:t>assessments</a:t>
            </a:r>
            <a:r>
              <a:rPr sz="1800" b="1" spc="-229" dirty="0">
                <a:latin typeface="Arial"/>
                <a:cs typeface="Arial"/>
              </a:rPr>
              <a:t> </a:t>
            </a:r>
            <a:r>
              <a:rPr sz="1800" b="1" spc="75" dirty="0">
                <a:latin typeface="Arial"/>
                <a:cs typeface="Arial"/>
              </a:rPr>
              <a:t>together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spc="-25" dirty="0">
                <a:solidFill>
                  <a:srgbClr val="A6A6A6"/>
                </a:solidFill>
                <a:latin typeface="Lucida Sans"/>
                <a:cs typeface="Lucida Sans"/>
              </a:rPr>
              <a:t>Creates</a:t>
            </a:r>
            <a:r>
              <a:rPr sz="1400" spc="-110" dirty="0">
                <a:solidFill>
                  <a:srgbClr val="A6A6A6"/>
                </a:solidFill>
                <a:latin typeface="Lucida Sans"/>
                <a:cs typeface="Lucida Sans"/>
              </a:rPr>
              <a:t> </a:t>
            </a:r>
            <a:r>
              <a:rPr sz="1400" spc="5" dirty="0">
                <a:solidFill>
                  <a:srgbClr val="A6A6A6"/>
                </a:solidFill>
                <a:latin typeface="Lucida Sans"/>
                <a:cs typeface="Lucida Sans"/>
              </a:rPr>
              <a:t>a</a:t>
            </a:r>
            <a:r>
              <a:rPr sz="1400" spc="-90" dirty="0">
                <a:solidFill>
                  <a:srgbClr val="A6A6A6"/>
                </a:solidFill>
                <a:latin typeface="Lucida Sans"/>
                <a:cs typeface="Lucida Sans"/>
              </a:rPr>
              <a:t> </a:t>
            </a:r>
            <a:r>
              <a:rPr sz="1400" spc="-20" dirty="0">
                <a:solidFill>
                  <a:srgbClr val="A6A6A6"/>
                </a:solidFill>
                <a:latin typeface="Lucida Sans"/>
                <a:cs typeface="Lucida Sans"/>
              </a:rPr>
              <a:t>clear</a:t>
            </a:r>
            <a:r>
              <a:rPr sz="1400" spc="-110" dirty="0">
                <a:solidFill>
                  <a:srgbClr val="A6A6A6"/>
                </a:solidFill>
                <a:latin typeface="Lucida Sans"/>
                <a:cs typeface="Lucida Sans"/>
              </a:rPr>
              <a:t> </a:t>
            </a:r>
            <a:r>
              <a:rPr sz="1400" spc="-30" dirty="0">
                <a:solidFill>
                  <a:srgbClr val="A6A6A6"/>
                </a:solidFill>
                <a:latin typeface="Lucida Sans"/>
                <a:cs typeface="Lucida Sans"/>
              </a:rPr>
              <a:t>picture</a:t>
            </a:r>
            <a:r>
              <a:rPr sz="1400" spc="-110" dirty="0">
                <a:solidFill>
                  <a:srgbClr val="A6A6A6"/>
                </a:solidFill>
                <a:latin typeface="Lucida Sans"/>
                <a:cs typeface="Lucida Sans"/>
              </a:rPr>
              <a:t> </a:t>
            </a:r>
            <a:r>
              <a:rPr sz="1400" spc="-30" dirty="0">
                <a:solidFill>
                  <a:srgbClr val="A6A6A6"/>
                </a:solidFill>
                <a:latin typeface="Lucida Sans"/>
                <a:cs typeface="Lucida Sans"/>
              </a:rPr>
              <a:t>of</a:t>
            </a:r>
            <a:r>
              <a:rPr sz="1400" spc="-85" dirty="0">
                <a:solidFill>
                  <a:srgbClr val="A6A6A6"/>
                </a:solidFill>
                <a:latin typeface="Lucida Sans"/>
                <a:cs typeface="Lucida Sans"/>
              </a:rPr>
              <a:t> </a:t>
            </a:r>
            <a:r>
              <a:rPr sz="1400" spc="-30" dirty="0">
                <a:solidFill>
                  <a:srgbClr val="A6A6A6"/>
                </a:solidFill>
                <a:latin typeface="Lucida Sans"/>
                <a:cs typeface="Lucida Sans"/>
              </a:rPr>
              <a:t>flood</a:t>
            </a:r>
            <a:r>
              <a:rPr sz="1400" spc="-110" dirty="0">
                <a:solidFill>
                  <a:srgbClr val="A6A6A6"/>
                </a:solidFill>
                <a:latin typeface="Lucida Sans"/>
                <a:cs typeface="Lucida Sans"/>
              </a:rPr>
              <a:t> </a:t>
            </a:r>
            <a:r>
              <a:rPr sz="1400" spc="-50" dirty="0">
                <a:solidFill>
                  <a:srgbClr val="A6A6A6"/>
                </a:solidFill>
                <a:latin typeface="Lucida Sans"/>
                <a:cs typeface="Lucida Sans"/>
              </a:rPr>
              <a:t>risk.</a:t>
            </a:r>
            <a:endParaRPr sz="14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</a:pPr>
            <a:endParaRPr sz="1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spc="40" dirty="0">
                <a:latin typeface="Arial"/>
                <a:cs typeface="Arial"/>
              </a:rPr>
              <a:t>Improves </a:t>
            </a:r>
            <a:r>
              <a:rPr sz="1800" b="1" spc="15" dirty="0">
                <a:latin typeface="Arial"/>
                <a:cs typeface="Arial"/>
              </a:rPr>
              <a:t>Emergency</a:t>
            </a:r>
            <a:r>
              <a:rPr sz="1800" b="1" spc="-19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Response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spc="-25" dirty="0">
                <a:solidFill>
                  <a:srgbClr val="A6A6A6"/>
                </a:solidFill>
                <a:latin typeface="Lucida Sans"/>
                <a:cs typeface="Lucida Sans"/>
              </a:rPr>
              <a:t>Helps</a:t>
            </a:r>
            <a:r>
              <a:rPr sz="1400" spc="-90" dirty="0">
                <a:solidFill>
                  <a:srgbClr val="A6A6A6"/>
                </a:solidFill>
                <a:latin typeface="Lucida Sans"/>
                <a:cs typeface="Lucida Sans"/>
              </a:rPr>
              <a:t> </a:t>
            </a:r>
            <a:r>
              <a:rPr sz="1400" spc="-25" dirty="0">
                <a:solidFill>
                  <a:srgbClr val="A6A6A6"/>
                </a:solidFill>
                <a:latin typeface="Lucida Sans"/>
                <a:cs typeface="Lucida Sans"/>
              </a:rPr>
              <a:t>emergency</a:t>
            </a:r>
            <a:r>
              <a:rPr sz="1400" spc="-90" dirty="0">
                <a:solidFill>
                  <a:srgbClr val="A6A6A6"/>
                </a:solidFill>
                <a:latin typeface="Lucida Sans"/>
                <a:cs typeface="Lucida Sans"/>
              </a:rPr>
              <a:t> </a:t>
            </a:r>
            <a:r>
              <a:rPr sz="1400" spc="-20" dirty="0">
                <a:solidFill>
                  <a:srgbClr val="A6A6A6"/>
                </a:solidFill>
                <a:latin typeface="Lucida Sans"/>
                <a:cs typeface="Lucida Sans"/>
              </a:rPr>
              <a:t>responders</a:t>
            </a:r>
            <a:r>
              <a:rPr sz="1400" spc="-90" dirty="0">
                <a:solidFill>
                  <a:srgbClr val="A6A6A6"/>
                </a:solidFill>
                <a:latin typeface="Lucida Sans"/>
                <a:cs typeface="Lucida Sans"/>
              </a:rPr>
              <a:t> </a:t>
            </a:r>
            <a:r>
              <a:rPr sz="1400" spc="-30" dirty="0">
                <a:solidFill>
                  <a:srgbClr val="A6A6A6"/>
                </a:solidFill>
                <a:latin typeface="Lucida Sans"/>
                <a:cs typeface="Lucida Sans"/>
              </a:rPr>
              <a:t>act</a:t>
            </a:r>
            <a:r>
              <a:rPr sz="1400" spc="-110" dirty="0">
                <a:solidFill>
                  <a:srgbClr val="A6A6A6"/>
                </a:solidFill>
                <a:latin typeface="Lucida Sans"/>
                <a:cs typeface="Lucida Sans"/>
              </a:rPr>
              <a:t> </a:t>
            </a:r>
            <a:r>
              <a:rPr sz="1400" spc="-20" dirty="0">
                <a:solidFill>
                  <a:srgbClr val="A6A6A6"/>
                </a:solidFill>
                <a:latin typeface="Lucida Sans"/>
                <a:cs typeface="Lucida Sans"/>
              </a:rPr>
              <a:t>faster</a:t>
            </a:r>
            <a:r>
              <a:rPr sz="1400" spc="-90" dirty="0">
                <a:solidFill>
                  <a:srgbClr val="A6A6A6"/>
                </a:solidFill>
                <a:latin typeface="Lucida Sans"/>
                <a:cs typeface="Lucida Sans"/>
              </a:rPr>
              <a:t> </a:t>
            </a:r>
            <a:r>
              <a:rPr sz="1400" spc="-10" dirty="0">
                <a:solidFill>
                  <a:srgbClr val="A6A6A6"/>
                </a:solidFill>
                <a:latin typeface="Lucida Sans"/>
                <a:cs typeface="Lucida Sans"/>
              </a:rPr>
              <a:t>and</a:t>
            </a:r>
            <a:r>
              <a:rPr sz="1400" spc="-75" dirty="0">
                <a:solidFill>
                  <a:srgbClr val="A6A6A6"/>
                </a:solidFill>
                <a:latin typeface="Lucida Sans"/>
                <a:cs typeface="Lucida Sans"/>
              </a:rPr>
              <a:t> </a:t>
            </a:r>
            <a:r>
              <a:rPr sz="1400" spc="-10" dirty="0">
                <a:solidFill>
                  <a:srgbClr val="A6A6A6"/>
                </a:solidFill>
                <a:latin typeface="Lucida Sans"/>
                <a:cs typeface="Lucida Sans"/>
              </a:rPr>
              <a:t>more</a:t>
            </a:r>
            <a:r>
              <a:rPr sz="1400" spc="-100" dirty="0">
                <a:solidFill>
                  <a:srgbClr val="A6A6A6"/>
                </a:solidFill>
                <a:latin typeface="Lucida Sans"/>
                <a:cs typeface="Lucida Sans"/>
              </a:rPr>
              <a:t> </a:t>
            </a:r>
            <a:r>
              <a:rPr sz="1400" spc="-40" dirty="0">
                <a:solidFill>
                  <a:srgbClr val="A6A6A6"/>
                </a:solidFill>
                <a:latin typeface="Lucida Sans"/>
                <a:cs typeface="Lucida Sans"/>
              </a:rPr>
              <a:t>effectively.</a:t>
            </a:r>
            <a:endParaRPr sz="14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</a:pPr>
            <a:endParaRPr sz="1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spc="5" dirty="0">
                <a:latin typeface="Arial"/>
                <a:cs typeface="Arial"/>
              </a:rPr>
              <a:t>Provides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800" b="1" spc="85" dirty="0">
                <a:latin typeface="Arial"/>
                <a:cs typeface="Arial"/>
              </a:rPr>
              <a:t>a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spc="80" dirty="0">
                <a:latin typeface="Arial"/>
                <a:cs typeface="Arial"/>
              </a:rPr>
              <a:t>way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spc="95" dirty="0">
                <a:latin typeface="Arial"/>
                <a:cs typeface="Arial"/>
              </a:rPr>
              <a:t>to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spc="65" dirty="0">
                <a:latin typeface="Arial"/>
                <a:cs typeface="Arial"/>
              </a:rPr>
              <a:t>communicate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spc="75" dirty="0">
                <a:latin typeface="Arial"/>
                <a:cs typeface="Arial"/>
              </a:rPr>
              <a:t>real-time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800" b="1" spc="80" dirty="0">
                <a:latin typeface="Arial"/>
                <a:cs typeface="Arial"/>
              </a:rPr>
              <a:t>threats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spc="-25" dirty="0">
                <a:solidFill>
                  <a:srgbClr val="A6A6A6"/>
                </a:solidFill>
                <a:latin typeface="Lucida Sans"/>
                <a:cs typeface="Lucida Sans"/>
              </a:rPr>
              <a:t>Keeps</a:t>
            </a:r>
            <a:r>
              <a:rPr sz="1400" spc="-100" dirty="0">
                <a:solidFill>
                  <a:srgbClr val="A6A6A6"/>
                </a:solidFill>
                <a:latin typeface="Lucida Sans"/>
                <a:cs typeface="Lucida Sans"/>
              </a:rPr>
              <a:t> </a:t>
            </a:r>
            <a:r>
              <a:rPr sz="1400" spc="-25" dirty="0">
                <a:solidFill>
                  <a:srgbClr val="A6A6A6"/>
                </a:solidFill>
                <a:latin typeface="Lucida Sans"/>
                <a:cs typeface="Lucida Sans"/>
              </a:rPr>
              <a:t>communities</a:t>
            </a:r>
            <a:r>
              <a:rPr sz="1400" spc="-114" dirty="0">
                <a:solidFill>
                  <a:srgbClr val="A6A6A6"/>
                </a:solidFill>
                <a:latin typeface="Lucida Sans"/>
                <a:cs typeface="Lucida Sans"/>
              </a:rPr>
              <a:t> </a:t>
            </a:r>
            <a:r>
              <a:rPr sz="1400" spc="-20" dirty="0">
                <a:solidFill>
                  <a:srgbClr val="A6A6A6"/>
                </a:solidFill>
                <a:latin typeface="Lucida Sans"/>
                <a:cs typeface="Lucida Sans"/>
              </a:rPr>
              <a:t>informed</a:t>
            </a:r>
            <a:r>
              <a:rPr sz="1400" spc="-114" dirty="0">
                <a:solidFill>
                  <a:srgbClr val="A6A6A6"/>
                </a:solidFill>
                <a:latin typeface="Lucida Sans"/>
                <a:cs typeface="Lucida Sans"/>
              </a:rPr>
              <a:t> </a:t>
            </a:r>
            <a:r>
              <a:rPr sz="1400" dirty="0">
                <a:solidFill>
                  <a:srgbClr val="A6A6A6"/>
                </a:solidFill>
                <a:latin typeface="Lucida Sans"/>
                <a:cs typeface="Lucida Sans"/>
              </a:rPr>
              <a:t>when</a:t>
            </a:r>
            <a:r>
              <a:rPr sz="1400" spc="-80" dirty="0">
                <a:solidFill>
                  <a:srgbClr val="A6A6A6"/>
                </a:solidFill>
                <a:latin typeface="Lucida Sans"/>
                <a:cs typeface="Lucida Sans"/>
              </a:rPr>
              <a:t> </a:t>
            </a:r>
            <a:r>
              <a:rPr sz="1400" spc="-25" dirty="0">
                <a:solidFill>
                  <a:srgbClr val="A6A6A6"/>
                </a:solidFill>
                <a:latin typeface="Lucida Sans"/>
                <a:cs typeface="Lucida Sans"/>
              </a:rPr>
              <a:t>most</a:t>
            </a:r>
            <a:r>
              <a:rPr sz="1400" spc="-95" dirty="0">
                <a:solidFill>
                  <a:srgbClr val="A6A6A6"/>
                </a:solidFill>
                <a:latin typeface="Lucida Sans"/>
                <a:cs typeface="Lucida Sans"/>
              </a:rPr>
              <a:t> </a:t>
            </a:r>
            <a:r>
              <a:rPr sz="1400" spc="-20" dirty="0">
                <a:solidFill>
                  <a:srgbClr val="A6A6A6"/>
                </a:solidFill>
                <a:latin typeface="Lucida Sans"/>
                <a:cs typeface="Lucida Sans"/>
              </a:rPr>
              <a:t>important</a:t>
            </a:r>
            <a:endParaRPr sz="14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1650"/>
              </a:spcBef>
            </a:pPr>
            <a:r>
              <a:rPr sz="1800" b="1" spc="95" dirty="0">
                <a:latin typeface="Arial"/>
                <a:cs typeface="Arial"/>
              </a:rPr>
              <a:t>Inform </a:t>
            </a:r>
            <a:r>
              <a:rPr sz="1800" b="1" spc="60" dirty="0">
                <a:latin typeface="Arial"/>
                <a:cs typeface="Arial"/>
              </a:rPr>
              <a:t>vulnerable</a:t>
            </a:r>
            <a:r>
              <a:rPr sz="1800" b="1" spc="-245" dirty="0">
                <a:latin typeface="Arial"/>
                <a:cs typeface="Arial"/>
              </a:rPr>
              <a:t> </a:t>
            </a:r>
            <a:r>
              <a:rPr sz="1800" b="1" spc="30" dirty="0">
                <a:latin typeface="Arial"/>
                <a:cs typeface="Arial"/>
              </a:rPr>
              <a:t>locations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spc="-30" dirty="0">
                <a:solidFill>
                  <a:srgbClr val="A6A6A6"/>
                </a:solidFill>
                <a:latin typeface="Lucida Sans"/>
                <a:cs typeface="Lucida Sans"/>
              </a:rPr>
              <a:t>Focus</a:t>
            </a:r>
            <a:r>
              <a:rPr sz="1400" spc="-105" dirty="0">
                <a:solidFill>
                  <a:srgbClr val="A6A6A6"/>
                </a:solidFill>
                <a:latin typeface="Lucida Sans"/>
                <a:cs typeface="Lucida Sans"/>
              </a:rPr>
              <a:t> </a:t>
            </a:r>
            <a:r>
              <a:rPr sz="1400" spc="-25" dirty="0">
                <a:solidFill>
                  <a:srgbClr val="A6A6A6"/>
                </a:solidFill>
                <a:latin typeface="Lucida Sans"/>
                <a:cs typeface="Lucida Sans"/>
              </a:rPr>
              <a:t>resources</a:t>
            </a:r>
            <a:r>
              <a:rPr sz="1400" spc="-105" dirty="0">
                <a:solidFill>
                  <a:srgbClr val="A6A6A6"/>
                </a:solidFill>
                <a:latin typeface="Lucida Sans"/>
                <a:cs typeface="Lucida Sans"/>
              </a:rPr>
              <a:t> </a:t>
            </a:r>
            <a:r>
              <a:rPr sz="1400" spc="-5" dirty="0">
                <a:solidFill>
                  <a:srgbClr val="A6A6A6"/>
                </a:solidFill>
                <a:latin typeface="Lucida Sans"/>
                <a:cs typeface="Lucida Sans"/>
              </a:rPr>
              <a:t>where</a:t>
            </a:r>
            <a:r>
              <a:rPr sz="1400" spc="-120" dirty="0">
                <a:solidFill>
                  <a:srgbClr val="A6A6A6"/>
                </a:solidFill>
                <a:latin typeface="Lucida Sans"/>
                <a:cs typeface="Lucida Sans"/>
              </a:rPr>
              <a:t> </a:t>
            </a:r>
            <a:r>
              <a:rPr sz="1400" spc="-20" dirty="0">
                <a:solidFill>
                  <a:srgbClr val="A6A6A6"/>
                </a:solidFill>
                <a:latin typeface="Lucida Sans"/>
                <a:cs typeface="Lucida Sans"/>
              </a:rPr>
              <a:t>they</a:t>
            </a:r>
            <a:r>
              <a:rPr sz="1400" spc="-95" dirty="0">
                <a:solidFill>
                  <a:srgbClr val="A6A6A6"/>
                </a:solidFill>
                <a:latin typeface="Lucida Sans"/>
                <a:cs typeface="Lucida Sans"/>
              </a:rPr>
              <a:t> </a:t>
            </a:r>
            <a:r>
              <a:rPr sz="1400" spc="-5" dirty="0">
                <a:solidFill>
                  <a:srgbClr val="A6A6A6"/>
                </a:solidFill>
                <a:latin typeface="Lucida Sans"/>
                <a:cs typeface="Lucida Sans"/>
              </a:rPr>
              <a:t>are</a:t>
            </a:r>
            <a:r>
              <a:rPr sz="1400" spc="-105" dirty="0">
                <a:solidFill>
                  <a:srgbClr val="A6A6A6"/>
                </a:solidFill>
                <a:latin typeface="Lucida Sans"/>
                <a:cs typeface="Lucida Sans"/>
              </a:rPr>
              <a:t> </a:t>
            </a:r>
            <a:r>
              <a:rPr sz="1400" spc="-5" dirty="0">
                <a:solidFill>
                  <a:srgbClr val="A6A6A6"/>
                </a:solidFill>
                <a:latin typeface="Lucida Sans"/>
                <a:cs typeface="Lucida Sans"/>
              </a:rPr>
              <a:t>needed</a:t>
            </a:r>
            <a:r>
              <a:rPr sz="1400" spc="-110" dirty="0">
                <a:solidFill>
                  <a:srgbClr val="A6A6A6"/>
                </a:solidFill>
                <a:latin typeface="Lucida Sans"/>
                <a:cs typeface="Lucida Sans"/>
              </a:rPr>
              <a:t> </a:t>
            </a:r>
            <a:r>
              <a:rPr sz="1400" spc="-25" dirty="0">
                <a:solidFill>
                  <a:srgbClr val="A6A6A6"/>
                </a:solidFill>
                <a:latin typeface="Lucida Sans"/>
                <a:cs typeface="Lucida Sans"/>
              </a:rPr>
              <a:t>most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08989" y="2031000"/>
            <a:ext cx="534035" cy="490220"/>
          </a:xfrm>
          <a:custGeom>
            <a:avLst/>
            <a:gdLst/>
            <a:ahLst/>
            <a:cxnLst/>
            <a:rect l="l" t="t" r="r" b="b"/>
            <a:pathLst>
              <a:path w="534035" h="490219">
                <a:moveTo>
                  <a:pt x="467359" y="423159"/>
                </a:moveTo>
                <a:lnTo>
                  <a:pt x="66402" y="423159"/>
                </a:lnTo>
                <a:lnTo>
                  <a:pt x="57725" y="421409"/>
                </a:lnTo>
                <a:lnTo>
                  <a:pt x="50645" y="416638"/>
                </a:lnTo>
                <a:lnTo>
                  <a:pt x="45875" y="409564"/>
                </a:lnTo>
                <a:lnTo>
                  <a:pt x="44127" y="400904"/>
                </a:lnTo>
                <a:lnTo>
                  <a:pt x="44127" y="372217"/>
                </a:lnTo>
                <a:lnTo>
                  <a:pt x="46889" y="366119"/>
                </a:lnTo>
                <a:lnTo>
                  <a:pt x="51723" y="361913"/>
                </a:lnTo>
                <a:lnTo>
                  <a:pt x="57497" y="355801"/>
                </a:lnTo>
                <a:lnTo>
                  <a:pt x="70200" y="339591"/>
                </a:lnTo>
                <a:lnTo>
                  <a:pt x="82903" y="316471"/>
                </a:lnTo>
                <a:lnTo>
                  <a:pt x="88678" y="289628"/>
                </a:lnTo>
                <a:lnTo>
                  <a:pt x="88678" y="222863"/>
                </a:lnTo>
                <a:lnTo>
                  <a:pt x="96522" y="171288"/>
                </a:lnTo>
                <a:lnTo>
                  <a:pt x="118448" y="126126"/>
                </a:lnTo>
                <a:lnTo>
                  <a:pt x="152045" y="89400"/>
                </a:lnTo>
                <a:lnTo>
                  <a:pt x="194901" y="63130"/>
                </a:lnTo>
                <a:lnTo>
                  <a:pt x="244605" y="49339"/>
                </a:lnTo>
                <a:lnTo>
                  <a:pt x="244605" y="22566"/>
                </a:lnTo>
                <a:lnTo>
                  <a:pt x="246234" y="13873"/>
                </a:lnTo>
                <a:lnTo>
                  <a:pt x="250911" y="6734"/>
                </a:lnTo>
                <a:lnTo>
                  <a:pt x="257887" y="1882"/>
                </a:lnTo>
                <a:lnTo>
                  <a:pt x="266524" y="0"/>
                </a:lnTo>
                <a:lnTo>
                  <a:pt x="267170" y="0"/>
                </a:lnTo>
                <a:lnTo>
                  <a:pt x="275842" y="1882"/>
                </a:lnTo>
                <a:lnTo>
                  <a:pt x="282852" y="6751"/>
                </a:lnTo>
                <a:lnTo>
                  <a:pt x="287519" y="13873"/>
                </a:lnTo>
                <a:lnTo>
                  <a:pt x="289156" y="22566"/>
                </a:lnTo>
                <a:lnTo>
                  <a:pt x="289156" y="49339"/>
                </a:lnTo>
                <a:lnTo>
                  <a:pt x="338869" y="63130"/>
                </a:lnTo>
                <a:lnTo>
                  <a:pt x="381726" y="89400"/>
                </a:lnTo>
                <a:lnTo>
                  <a:pt x="381888" y="89576"/>
                </a:lnTo>
                <a:lnTo>
                  <a:pt x="265655" y="89576"/>
                </a:lnTo>
                <a:lnTo>
                  <a:pt x="223649" y="96659"/>
                </a:lnTo>
                <a:lnTo>
                  <a:pt x="187295" y="115627"/>
                </a:lnTo>
                <a:lnTo>
                  <a:pt x="158685" y="144382"/>
                </a:lnTo>
                <a:lnTo>
                  <a:pt x="139950" y="180827"/>
                </a:lnTo>
                <a:lnTo>
                  <a:pt x="133228" y="222863"/>
                </a:lnTo>
                <a:lnTo>
                  <a:pt x="133228" y="289628"/>
                </a:lnTo>
                <a:lnTo>
                  <a:pt x="129562" y="320290"/>
                </a:lnTo>
                <a:lnTo>
                  <a:pt x="120356" y="344996"/>
                </a:lnTo>
                <a:lnTo>
                  <a:pt x="108339" y="364205"/>
                </a:lnTo>
                <a:lnTo>
                  <a:pt x="96073" y="378649"/>
                </a:lnTo>
                <a:lnTo>
                  <a:pt x="489617" y="378649"/>
                </a:lnTo>
                <a:lnTo>
                  <a:pt x="489634" y="400904"/>
                </a:lnTo>
                <a:lnTo>
                  <a:pt x="487883" y="409564"/>
                </a:lnTo>
                <a:lnTo>
                  <a:pt x="483107" y="416638"/>
                </a:lnTo>
                <a:lnTo>
                  <a:pt x="476027" y="421409"/>
                </a:lnTo>
                <a:lnTo>
                  <a:pt x="467359" y="423159"/>
                </a:lnTo>
                <a:close/>
              </a:path>
              <a:path w="534035" h="490219">
                <a:moveTo>
                  <a:pt x="516231" y="200185"/>
                </a:moveTo>
                <a:lnTo>
                  <a:pt x="476753" y="140390"/>
                </a:lnTo>
                <a:lnTo>
                  <a:pt x="454790" y="102101"/>
                </a:lnTo>
                <a:lnTo>
                  <a:pt x="425184" y="68810"/>
                </a:lnTo>
                <a:lnTo>
                  <a:pt x="388949" y="41550"/>
                </a:lnTo>
                <a:lnTo>
                  <a:pt x="382467" y="37700"/>
                </a:lnTo>
                <a:lnTo>
                  <a:pt x="378369" y="30823"/>
                </a:lnTo>
                <a:lnTo>
                  <a:pt x="403918" y="0"/>
                </a:lnTo>
                <a:lnTo>
                  <a:pt x="408351" y="1179"/>
                </a:lnTo>
                <a:lnTo>
                  <a:pt x="455391" y="36118"/>
                </a:lnTo>
                <a:lnTo>
                  <a:pt x="490987" y="76162"/>
                </a:lnTo>
                <a:lnTo>
                  <a:pt x="517571" y="122524"/>
                </a:lnTo>
                <a:lnTo>
                  <a:pt x="533784" y="174035"/>
                </a:lnTo>
                <a:lnTo>
                  <a:pt x="533744" y="182875"/>
                </a:lnTo>
                <a:lnTo>
                  <a:pt x="530429" y="190740"/>
                </a:lnTo>
                <a:lnTo>
                  <a:pt x="524402" y="196790"/>
                </a:lnTo>
                <a:lnTo>
                  <a:pt x="516231" y="200185"/>
                </a:lnTo>
                <a:close/>
              </a:path>
              <a:path w="534035" h="490219">
                <a:moveTo>
                  <a:pt x="17552" y="200185"/>
                </a:moveTo>
                <a:lnTo>
                  <a:pt x="9381" y="196790"/>
                </a:lnTo>
                <a:lnTo>
                  <a:pt x="3355" y="190740"/>
                </a:lnTo>
                <a:lnTo>
                  <a:pt x="39" y="182875"/>
                </a:lnTo>
                <a:lnTo>
                  <a:pt x="0" y="174035"/>
                </a:lnTo>
                <a:lnTo>
                  <a:pt x="16212" y="122524"/>
                </a:lnTo>
                <a:lnTo>
                  <a:pt x="42796" y="76162"/>
                </a:lnTo>
                <a:lnTo>
                  <a:pt x="78393" y="36118"/>
                </a:lnTo>
                <a:lnTo>
                  <a:pt x="121645" y="3560"/>
                </a:lnTo>
                <a:lnTo>
                  <a:pt x="129442" y="89"/>
                </a:lnTo>
                <a:lnTo>
                  <a:pt x="141515" y="200"/>
                </a:lnTo>
                <a:lnTo>
                  <a:pt x="148732" y="4339"/>
                </a:lnTo>
                <a:lnTo>
                  <a:pt x="152697" y="11083"/>
                </a:lnTo>
                <a:lnTo>
                  <a:pt x="155600" y="19423"/>
                </a:lnTo>
                <a:lnTo>
                  <a:pt x="155089" y="27935"/>
                </a:lnTo>
                <a:lnTo>
                  <a:pt x="151416" y="35638"/>
                </a:lnTo>
                <a:lnTo>
                  <a:pt x="144834" y="41550"/>
                </a:lnTo>
                <a:lnTo>
                  <a:pt x="108600" y="68810"/>
                </a:lnTo>
                <a:lnTo>
                  <a:pt x="78993" y="102101"/>
                </a:lnTo>
                <a:lnTo>
                  <a:pt x="57031" y="140390"/>
                </a:lnTo>
                <a:lnTo>
                  <a:pt x="43632" y="182875"/>
                </a:lnTo>
                <a:lnTo>
                  <a:pt x="40329" y="190811"/>
                </a:lnTo>
                <a:lnTo>
                  <a:pt x="34273" y="196832"/>
                </a:lnTo>
                <a:lnTo>
                  <a:pt x="26400" y="200145"/>
                </a:lnTo>
                <a:lnTo>
                  <a:pt x="17552" y="200185"/>
                </a:lnTo>
                <a:close/>
              </a:path>
              <a:path w="534035" h="490219">
                <a:moveTo>
                  <a:pt x="489617" y="378649"/>
                </a:moveTo>
                <a:lnTo>
                  <a:pt x="436507" y="378649"/>
                </a:lnTo>
                <a:lnTo>
                  <a:pt x="424064" y="364407"/>
                </a:lnTo>
                <a:lnTo>
                  <a:pt x="412455" y="345505"/>
                </a:lnTo>
                <a:lnTo>
                  <a:pt x="403879" y="320919"/>
                </a:lnTo>
                <a:lnTo>
                  <a:pt x="400533" y="289628"/>
                </a:lnTo>
                <a:lnTo>
                  <a:pt x="400533" y="222863"/>
                </a:lnTo>
                <a:lnTo>
                  <a:pt x="393815" y="180823"/>
                </a:lnTo>
                <a:lnTo>
                  <a:pt x="375077" y="144370"/>
                </a:lnTo>
                <a:lnTo>
                  <a:pt x="346444" y="115608"/>
                </a:lnTo>
                <a:lnTo>
                  <a:pt x="310117" y="96659"/>
                </a:lnTo>
                <a:lnTo>
                  <a:pt x="268128" y="89576"/>
                </a:lnTo>
                <a:lnTo>
                  <a:pt x="381888" y="89576"/>
                </a:lnTo>
                <a:lnTo>
                  <a:pt x="415319" y="126126"/>
                </a:lnTo>
                <a:lnTo>
                  <a:pt x="437241" y="171288"/>
                </a:lnTo>
                <a:lnTo>
                  <a:pt x="445083" y="222863"/>
                </a:lnTo>
                <a:lnTo>
                  <a:pt x="445083" y="289628"/>
                </a:lnTo>
                <a:lnTo>
                  <a:pt x="445623" y="318057"/>
                </a:lnTo>
                <a:lnTo>
                  <a:pt x="449399" y="334873"/>
                </a:lnTo>
                <a:lnTo>
                  <a:pt x="459649" y="346681"/>
                </a:lnTo>
                <a:lnTo>
                  <a:pt x="479610" y="360088"/>
                </a:lnTo>
                <a:lnTo>
                  <a:pt x="485869" y="364205"/>
                </a:lnTo>
                <a:lnTo>
                  <a:pt x="489612" y="371171"/>
                </a:lnTo>
                <a:lnTo>
                  <a:pt x="489617" y="378649"/>
                </a:lnTo>
                <a:close/>
              </a:path>
              <a:path w="534035" h="490219">
                <a:moveTo>
                  <a:pt x="266881" y="489924"/>
                </a:moveTo>
                <a:lnTo>
                  <a:pt x="240976" y="484637"/>
                </a:lnTo>
                <a:lnTo>
                  <a:pt x="219721" y="470262"/>
                </a:lnTo>
                <a:lnTo>
                  <a:pt x="205341" y="449026"/>
                </a:lnTo>
                <a:lnTo>
                  <a:pt x="200054" y="423159"/>
                </a:lnTo>
                <a:lnTo>
                  <a:pt x="244605" y="423159"/>
                </a:lnTo>
                <a:lnTo>
                  <a:pt x="246322" y="431922"/>
                </a:lnTo>
                <a:lnTo>
                  <a:pt x="251040" y="438985"/>
                </a:lnTo>
                <a:lnTo>
                  <a:pt x="258109" y="443699"/>
                </a:lnTo>
                <a:lnTo>
                  <a:pt x="266881" y="445414"/>
                </a:lnTo>
                <a:lnTo>
                  <a:pt x="329156" y="445414"/>
                </a:lnTo>
                <a:lnTo>
                  <a:pt x="328412" y="449036"/>
                </a:lnTo>
                <a:lnTo>
                  <a:pt x="314022" y="470270"/>
                </a:lnTo>
                <a:lnTo>
                  <a:pt x="292765" y="484640"/>
                </a:lnTo>
                <a:lnTo>
                  <a:pt x="266881" y="489924"/>
                </a:lnTo>
                <a:close/>
              </a:path>
              <a:path w="534035" h="490219">
                <a:moveTo>
                  <a:pt x="329156" y="445414"/>
                </a:moveTo>
                <a:lnTo>
                  <a:pt x="266881" y="445414"/>
                </a:lnTo>
                <a:lnTo>
                  <a:pt x="275661" y="443699"/>
                </a:lnTo>
                <a:lnTo>
                  <a:pt x="282729" y="438985"/>
                </a:lnTo>
                <a:lnTo>
                  <a:pt x="287442" y="431922"/>
                </a:lnTo>
                <a:lnTo>
                  <a:pt x="289156" y="423159"/>
                </a:lnTo>
                <a:lnTo>
                  <a:pt x="333707" y="423159"/>
                </a:lnTo>
                <a:lnTo>
                  <a:pt x="329156" y="445414"/>
                </a:lnTo>
                <a:close/>
              </a:path>
            </a:pathLst>
          </a:custGeom>
          <a:solidFill>
            <a:srgbClr val="2A61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85258" y="1197290"/>
            <a:ext cx="381635" cy="490855"/>
          </a:xfrm>
          <a:custGeom>
            <a:avLst/>
            <a:gdLst/>
            <a:ahLst/>
            <a:cxnLst/>
            <a:rect l="l" t="t" r="r" b="b"/>
            <a:pathLst>
              <a:path w="381634" h="490855">
                <a:moveTo>
                  <a:pt x="247802" y="108995"/>
                </a:moveTo>
                <a:lnTo>
                  <a:pt x="133751" y="108995"/>
                </a:lnTo>
                <a:lnTo>
                  <a:pt x="138073" y="101803"/>
                </a:lnTo>
                <a:lnTo>
                  <a:pt x="134800" y="95984"/>
                </a:lnTo>
                <a:lnTo>
                  <a:pt x="131286" y="88706"/>
                </a:lnTo>
                <a:lnTo>
                  <a:pt x="128694" y="80955"/>
                </a:lnTo>
                <a:lnTo>
                  <a:pt x="127092" y="72802"/>
                </a:lnTo>
                <a:lnTo>
                  <a:pt x="126553" y="64318"/>
                </a:lnTo>
                <a:lnTo>
                  <a:pt x="131650" y="39251"/>
                </a:lnTo>
                <a:lnTo>
                  <a:pt x="145473" y="18795"/>
                </a:lnTo>
                <a:lnTo>
                  <a:pt x="165949" y="5022"/>
                </a:lnTo>
                <a:lnTo>
                  <a:pt x="191004" y="0"/>
                </a:lnTo>
                <a:lnTo>
                  <a:pt x="216045" y="5102"/>
                </a:lnTo>
                <a:lnTo>
                  <a:pt x="236477" y="18940"/>
                </a:lnTo>
                <a:lnTo>
                  <a:pt x="250235" y="39438"/>
                </a:lnTo>
                <a:lnTo>
                  <a:pt x="255252" y="64521"/>
                </a:lnTo>
                <a:lnTo>
                  <a:pt x="254685" y="73005"/>
                </a:lnTo>
                <a:lnTo>
                  <a:pt x="253059" y="81154"/>
                </a:lnTo>
                <a:lnTo>
                  <a:pt x="250444" y="88896"/>
                </a:lnTo>
                <a:lnTo>
                  <a:pt x="246910" y="96161"/>
                </a:lnTo>
                <a:lnTo>
                  <a:pt x="243617" y="101971"/>
                </a:lnTo>
                <a:lnTo>
                  <a:pt x="247802" y="108995"/>
                </a:lnTo>
                <a:close/>
              </a:path>
              <a:path w="381634" h="490855">
                <a:moveTo>
                  <a:pt x="8177" y="249524"/>
                </a:moveTo>
                <a:lnTo>
                  <a:pt x="385" y="245296"/>
                </a:lnTo>
                <a:lnTo>
                  <a:pt x="596" y="112722"/>
                </a:lnTo>
                <a:lnTo>
                  <a:pt x="4531" y="108789"/>
                </a:lnTo>
                <a:lnTo>
                  <a:pt x="247802" y="108995"/>
                </a:lnTo>
                <a:lnTo>
                  <a:pt x="247912" y="109179"/>
                </a:lnTo>
                <a:lnTo>
                  <a:pt x="377131" y="109386"/>
                </a:lnTo>
                <a:lnTo>
                  <a:pt x="381056" y="113327"/>
                </a:lnTo>
                <a:lnTo>
                  <a:pt x="380863" y="234883"/>
                </a:lnTo>
                <a:lnTo>
                  <a:pt x="49720" y="234883"/>
                </a:lnTo>
                <a:lnTo>
                  <a:pt x="40003" y="235595"/>
                </a:lnTo>
                <a:lnTo>
                  <a:pt x="30739" y="237697"/>
                </a:lnTo>
                <a:lnTo>
                  <a:pt x="22035" y="241082"/>
                </a:lnTo>
                <a:lnTo>
                  <a:pt x="13998" y="245644"/>
                </a:lnTo>
                <a:lnTo>
                  <a:pt x="8177" y="249524"/>
                </a:lnTo>
                <a:close/>
              </a:path>
              <a:path w="381634" h="490855">
                <a:moveTo>
                  <a:pt x="327749" y="363718"/>
                </a:moveTo>
                <a:lnTo>
                  <a:pt x="49514" y="363718"/>
                </a:lnTo>
                <a:lnTo>
                  <a:pt x="74571" y="358696"/>
                </a:lnTo>
                <a:lnTo>
                  <a:pt x="95048" y="344923"/>
                </a:lnTo>
                <a:lnTo>
                  <a:pt x="108871" y="324468"/>
                </a:lnTo>
                <a:lnTo>
                  <a:pt x="113968" y="299399"/>
                </a:lnTo>
                <a:lnTo>
                  <a:pt x="108950" y="274317"/>
                </a:lnTo>
                <a:lnTo>
                  <a:pt x="95191" y="253819"/>
                </a:lnTo>
                <a:lnTo>
                  <a:pt x="74759" y="239983"/>
                </a:lnTo>
                <a:lnTo>
                  <a:pt x="49720" y="234883"/>
                </a:lnTo>
                <a:lnTo>
                  <a:pt x="380863" y="234883"/>
                </a:lnTo>
                <a:lnTo>
                  <a:pt x="380863" y="235020"/>
                </a:lnTo>
                <a:lnTo>
                  <a:pt x="330906" y="235020"/>
                </a:lnTo>
                <a:lnTo>
                  <a:pt x="305495" y="240233"/>
                </a:lnTo>
                <a:lnTo>
                  <a:pt x="284849" y="254429"/>
                </a:lnTo>
                <a:lnTo>
                  <a:pt x="271134" y="275439"/>
                </a:lnTo>
                <a:lnTo>
                  <a:pt x="266512" y="301096"/>
                </a:lnTo>
                <a:lnTo>
                  <a:pt x="271829" y="325152"/>
                </a:lnTo>
                <a:lnTo>
                  <a:pt x="285287" y="344941"/>
                </a:lnTo>
                <a:lnTo>
                  <a:pt x="304969" y="358532"/>
                </a:lnTo>
                <a:lnTo>
                  <a:pt x="327749" y="363718"/>
                </a:lnTo>
                <a:close/>
              </a:path>
              <a:path w="381634" h="490855">
                <a:moveTo>
                  <a:pt x="372977" y="250183"/>
                </a:moveTo>
                <a:lnTo>
                  <a:pt x="330906" y="235020"/>
                </a:lnTo>
                <a:lnTo>
                  <a:pt x="380863" y="235020"/>
                </a:lnTo>
                <a:lnTo>
                  <a:pt x="380845" y="245978"/>
                </a:lnTo>
                <a:lnTo>
                  <a:pt x="372977" y="250183"/>
                </a:lnTo>
                <a:close/>
              </a:path>
              <a:path w="381634" h="490855">
                <a:moveTo>
                  <a:pt x="376527" y="490256"/>
                </a:moveTo>
                <a:lnTo>
                  <a:pt x="3923" y="489662"/>
                </a:lnTo>
                <a:lnTo>
                  <a:pt x="0" y="485721"/>
                </a:lnTo>
                <a:lnTo>
                  <a:pt x="213" y="353143"/>
                </a:lnTo>
                <a:lnTo>
                  <a:pt x="8016" y="348938"/>
                </a:lnTo>
                <a:lnTo>
                  <a:pt x="13827" y="352836"/>
                </a:lnTo>
                <a:lnTo>
                  <a:pt x="21850" y="357426"/>
                </a:lnTo>
                <a:lnTo>
                  <a:pt x="30543" y="360841"/>
                </a:lnTo>
                <a:lnTo>
                  <a:pt x="39799" y="362974"/>
                </a:lnTo>
                <a:lnTo>
                  <a:pt x="49514" y="363718"/>
                </a:lnTo>
                <a:lnTo>
                  <a:pt x="327749" y="363718"/>
                </a:lnTo>
                <a:lnTo>
                  <a:pt x="328960" y="363993"/>
                </a:lnTo>
                <a:lnTo>
                  <a:pt x="380660" y="363993"/>
                </a:lnTo>
                <a:lnTo>
                  <a:pt x="380462" y="486326"/>
                </a:lnTo>
                <a:lnTo>
                  <a:pt x="376527" y="490256"/>
                </a:lnTo>
                <a:close/>
              </a:path>
              <a:path w="381634" h="490855">
                <a:moveTo>
                  <a:pt x="380660" y="363993"/>
                </a:moveTo>
                <a:lnTo>
                  <a:pt x="328960" y="363993"/>
                </a:lnTo>
                <a:lnTo>
                  <a:pt x="339355" y="363473"/>
                </a:lnTo>
                <a:lnTo>
                  <a:pt x="349253" y="361368"/>
                </a:lnTo>
                <a:lnTo>
                  <a:pt x="358526" y="357809"/>
                </a:lnTo>
                <a:lnTo>
                  <a:pt x="367048" y="352921"/>
                </a:lnTo>
                <a:lnTo>
                  <a:pt x="372839" y="348984"/>
                </a:lnTo>
                <a:lnTo>
                  <a:pt x="380677" y="353254"/>
                </a:lnTo>
                <a:lnTo>
                  <a:pt x="380660" y="363993"/>
                </a:lnTo>
                <a:close/>
              </a:path>
            </a:pathLst>
          </a:custGeom>
          <a:solidFill>
            <a:srgbClr val="2A61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36823" y="2798979"/>
            <a:ext cx="410209" cy="363855"/>
          </a:xfrm>
          <a:custGeom>
            <a:avLst/>
            <a:gdLst/>
            <a:ahLst/>
            <a:cxnLst/>
            <a:rect l="l" t="t" r="r" b="b"/>
            <a:pathLst>
              <a:path w="410210" h="363855">
                <a:moveTo>
                  <a:pt x="213088" y="292698"/>
                </a:moveTo>
                <a:lnTo>
                  <a:pt x="204820" y="292698"/>
                </a:lnTo>
                <a:lnTo>
                  <a:pt x="164861" y="289945"/>
                </a:lnTo>
                <a:lnTo>
                  <a:pt x="126965" y="281846"/>
                </a:lnTo>
                <a:lnTo>
                  <a:pt x="60899" y="250568"/>
                </a:lnTo>
                <a:lnTo>
                  <a:pt x="15734" y="202881"/>
                </a:lnTo>
                <a:lnTo>
                  <a:pt x="0" y="146291"/>
                </a:lnTo>
                <a:lnTo>
                  <a:pt x="0" y="143148"/>
                </a:lnTo>
                <a:lnTo>
                  <a:pt x="17582" y="86674"/>
                </a:lnTo>
                <a:lnTo>
                  <a:pt x="62994" y="40617"/>
                </a:lnTo>
                <a:lnTo>
                  <a:pt x="128318" y="10488"/>
                </a:lnTo>
                <a:lnTo>
                  <a:pt x="204820" y="0"/>
                </a:lnTo>
                <a:lnTo>
                  <a:pt x="244780" y="2753"/>
                </a:lnTo>
                <a:lnTo>
                  <a:pt x="282676" y="10852"/>
                </a:lnTo>
                <a:lnTo>
                  <a:pt x="291223" y="14082"/>
                </a:lnTo>
                <a:lnTo>
                  <a:pt x="204704" y="14082"/>
                </a:lnTo>
                <a:lnTo>
                  <a:pt x="167570" y="16577"/>
                </a:lnTo>
                <a:lnTo>
                  <a:pt x="99808" y="35881"/>
                </a:lnTo>
                <a:lnTo>
                  <a:pt x="47278" y="71714"/>
                </a:lnTo>
                <a:lnTo>
                  <a:pt x="18496" y="117310"/>
                </a:lnTo>
                <a:lnTo>
                  <a:pt x="13856" y="143730"/>
                </a:lnTo>
                <a:lnTo>
                  <a:pt x="13856" y="146407"/>
                </a:lnTo>
                <a:lnTo>
                  <a:pt x="39943" y="213145"/>
                </a:lnTo>
                <a:lnTo>
                  <a:pt x="69806" y="239934"/>
                </a:lnTo>
                <a:lnTo>
                  <a:pt x="108441" y="260642"/>
                </a:lnTo>
                <a:lnTo>
                  <a:pt x="154017" y="273998"/>
                </a:lnTo>
                <a:lnTo>
                  <a:pt x="204704" y="278732"/>
                </a:lnTo>
                <a:lnTo>
                  <a:pt x="235095" y="278732"/>
                </a:lnTo>
                <a:lnTo>
                  <a:pt x="254720" y="291651"/>
                </a:lnTo>
                <a:lnTo>
                  <a:pt x="229506" y="291651"/>
                </a:lnTo>
                <a:lnTo>
                  <a:pt x="221355" y="292349"/>
                </a:lnTo>
                <a:lnTo>
                  <a:pt x="213088" y="292698"/>
                </a:lnTo>
                <a:close/>
              </a:path>
              <a:path w="410210" h="363855">
                <a:moveTo>
                  <a:pt x="345805" y="342276"/>
                </a:moveTo>
                <a:lnTo>
                  <a:pt x="331626" y="342276"/>
                </a:lnTo>
                <a:lnTo>
                  <a:pt x="320796" y="256504"/>
                </a:lnTo>
                <a:lnTo>
                  <a:pt x="320447" y="253710"/>
                </a:lnTo>
                <a:lnTo>
                  <a:pt x="321844" y="250917"/>
                </a:lnTo>
                <a:lnTo>
                  <a:pt x="324290" y="249521"/>
                </a:lnTo>
                <a:lnTo>
                  <a:pt x="354534" y="228352"/>
                </a:lnTo>
                <a:lnTo>
                  <a:pt x="376907" y="203506"/>
                </a:lnTo>
                <a:lnTo>
                  <a:pt x="390787" y="175890"/>
                </a:lnTo>
                <a:lnTo>
                  <a:pt x="395552" y="146407"/>
                </a:lnTo>
                <a:lnTo>
                  <a:pt x="388725" y="111268"/>
                </a:lnTo>
                <a:lnTo>
                  <a:pt x="339602" y="52880"/>
                </a:lnTo>
                <a:lnTo>
                  <a:pt x="300967" y="32172"/>
                </a:lnTo>
                <a:lnTo>
                  <a:pt x="255391" y="18816"/>
                </a:lnTo>
                <a:lnTo>
                  <a:pt x="204704" y="14082"/>
                </a:lnTo>
                <a:lnTo>
                  <a:pt x="291223" y="14082"/>
                </a:lnTo>
                <a:lnTo>
                  <a:pt x="348742" y="42129"/>
                </a:lnTo>
                <a:lnTo>
                  <a:pt x="393907" y="89817"/>
                </a:lnTo>
                <a:lnTo>
                  <a:pt x="409641" y="146407"/>
                </a:lnTo>
                <a:lnTo>
                  <a:pt x="404682" y="178743"/>
                </a:lnTo>
                <a:lnTo>
                  <a:pt x="390225" y="208962"/>
                </a:lnTo>
                <a:lnTo>
                  <a:pt x="366904" y="236126"/>
                </a:lnTo>
                <a:lnTo>
                  <a:pt x="335352" y="259297"/>
                </a:lnTo>
                <a:lnTo>
                  <a:pt x="345805" y="342276"/>
                </a:lnTo>
                <a:close/>
              </a:path>
              <a:path w="410210" h="363855">
                <a:moveTo>
                  <a:pt x="235095" y="278732"/>
                </a:moveTo>
                <a:lnTo>
                  <a:pt x="204704" y="278732"/>
                </a:lnTo>
                <a:lnTo>
                  <a:pt x="211181" y="278649"/>
                </a:lnTo>
                <a:lnTo>
                  <a:pt x="217658" y="278412"/>
                </a:lnTo>
                <a:lnTo>
                  <a:pt x="224092" y="278045"/>
                </a:lnTo>
                <a:lnTo>
                  <a:pt x="230438" y="277569"/>
                </a:lnTo>
                <a:lnTo>
                  <a:pt x="232650" y="277569"/>
                </a:lnTo>
                <a:lnTo>
                  <a:pt x="233931" y="277918"/>
                </a:lnTo>
                <a:lnTo>
                  <a:pt x="235095" y="278732"/>
                </a:lnTo>
                <a:close/>
              </a:path>
              <a:path w="410210" h="363855">
                <a:moveTo>
                  <a:pt x="341756" y="363341"/>
                </a:moveTo>
                <a:lnTo>
                  <a:pt x="339078" y="363341"/>
                </a:lnTo>
                <a:lnTo>
                  <a:pt x="337797" y="362992"/>
                </a:lnTo>
                <a:lnTo>
                  <a:pt x="336633" y="362178"/>
                </a:lnTo>
                <a:lnTo>
                  <a:pt x="229506" y="291651"/>
                </a:lnTo>
                <a:lnTo>
                  <a:pt x="254720" y="291651"/>
                </a:lnTo>
                <a:lnTo>
                  <a:pt x="331626" y="342276"/>
                </a:lnTo>
                <a:lnTo>
                  <a:pt x="345805" y="342276"/>
                </a:lnTo>
                <a:lnTo>
                  <a:pt x="347462" y="355428"/>
                </a:lnTo>
                <a:lnTo>
                  <a:pt x="347811" y="358104"/>
                </a:lnTo>
                <a:lnTo>
                  <a:pt x="346530" y="360781"/>
                </a:lnTo>
                <a:lnTo>
                  <a:pt x="344201" y="362178"/>
                </a:lnTo>
                <a:lnTo>
                  <a:pt x="343037" y="362992"/>
                </a:lnTo>
                <a:lnTo>
                  <a:pt x="341756" y="363341"/>
                </a:lnTo>
                <a:close/>
              </a:path>
            </a:pathLst>
          </a:custGeom>
          <a:solidFill>
            <a:srgbClr val="2A61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05243" y="2933749"/>
            <a:ext cx="405130" cy="355600"/>
          </a:xfrm>
          <a:custGeom>
            <a:avLst/>
            <a:gdLst/>
            <a:ahLst/>
            <a:cxnLst/>
            <a:rect l="l" t="t" r="r" b="b"/>
            <a:pathLst>
              <a:path w="405130" h="355600">
                <a:moveTo>
                  <a:pt x="70447" y="355544"/>
                </a:moveTo>
                <a:lnTo>
                  <a:pt x="67885" y="355544"/>
                </a:lnTo>
                <a:lnTo>
                  <a:pt x="66604" y="355195"/>
                </a:lnTo>
                <a:lnTo>
                  <a:pt x="63111" y="353100"/>
                </a:lnTo>
                <a:lnTo>
                  <a:pt x="61830" y="350423"/>
                </a:lnTo>
                <a:lnTo>
                  <a:pt x="62179" y="347746"/>
                </a:lnTo>
                <a:lnTo>
                  <a:pt x="74289" y="251616"/>
                </a:lnTo>
                <a:lnTo>
                  <a:pt x="42737" y="228445"/>
                </a:lnTo>
                <a:lnTo>
                  <a:pt x="19416" y="201281"/>
                </a:lnTo>
                <a:lnTo>
                  <a:pt x="4959" y="171062"/>
                </a:lnTo>
                <a:lnTo>
                  <a:pt x="0" y="138726"/>
                </a:lnTo>
                <a:lnTo>
                  <a:pt x="9886" y="93803"/>
                </a:lnTo>
                <a:lnTo>
                  <a:pt x="37785" y="54029"/>
                </a:lnTo>
                <a:lnTo>
                  <a:pt x="81054" y="22068"/>
                </a:lnTo>
                <a:lnTo>
                  <a:pt x="137051" y="581"/>
                </a:lnTo>
                <a:lnTo>
                  <a:pt x="139147" y="0"/>
                </a:lnTo>
                <a:lnTo>
                  <a:pt x="141476" y="581"/>
                </a:lnTo>
                <a:lnTo>
                  <a:pt x="144969" y="3375"/>
                </a:lnTo>
                <a:lnTo>
                  <a:pt x="145901" y="5469"/>
                </a:lnTo>
                <a:lnTo>
                  <a:pt x="145785" y="7681"/>
                </a:lnTo>
                <a:lnTo>
                  <a:pt x="145668" y="8961"/>
                </a:lnTo>
                <a:lnTo>
                  <a:pt x="145668" y="11754"/>
                </a:lnTo>
                <a:lnTo>
                  <a:pt x="146573" y="16409"/>
                </a:lnTo>
                <a:lnTo>
                  <a:pt x="131695" y="16409"/>
                </a:lnTo>
                <a:lnTo>
                  <a:pt x="83434" y="36583"/>
                </a:lnTo>
                <a:lnTo>
                  <a:pt x="46285" y="65115"/>
                </a:lnTo>
                <a:lnTo>
                  <a:pt x="22411" y="99844"/>
                </a:lnTo>
                <a:lnTo>
                  <a:pt x="13973" y="138609"/>
                </a:lnTo>
                <a:lnTo>
                  <a:pt x="18738" y="168092"/>
                </a:lnTo>
                <a:lnTo>
                  <a:pt x="32618" y="195709"/>
                </a:lnTo>
                <a:lnTo>
                  <a:pt x="54991" y="220555"/>
                </a:lnTo>
                <a:lnTo>
                  <a:pt x="85235" y="241723"/>
                </a:lnTo>
                <a:lnTo>
                  <a:pt x="87680" y="243120"/>
                </a:lnTo>
                <a:lnTo>
                  <a:pt x="89077" y="245913"/>
                </a:lnTo>
                <a:lnTo>
                  <a:pt x="88728" y="248706"/>
                </a:lnTo>
                <a:lnTo>
                  <a:pt x="77899" y="334479"/>
                </a:lnTo>
                <a:lnTo>
                  <a:pt x="103707" y="334479"/>
                </a:lnTo>
                <a:lnTo>
                  <a:pt x="73125" y="354613"/>
                </a:lnTo>
                <a:lnTo>
                  <a:pt x="71844" y="355195"/>
                </a:lnTo>
                <a:lnTo>
                  <a:pt x="70447" y="355544"/>
                </a:lnTo>
                <a:close/>
              </a:path>
              <a:path w="405130" h="355600">
                <a:moveTo>
                  <a:pt x="344551" y="157929"/>
                </a:moveTo>
                <a:lnTo>
                  <a:pt x="336283" y="157929"/>
                </a:lnTo>
                <a:lnTo>
                  <a:pt x="296324" y="155176"/>
                </a:lnTo>
                <a:lnTo>
                  <a:pt x="258427" y="147076"/>
                </a:lnTo>
                <a:lnTo>
                  <a:pt x="192361" y="115799"/>
                </a:lnTo>
                <a:lnTo>
                  <a:pt x="148623" y="70294"/>
                </a:lnTo>
                <a:lnTo>
                  <a:pt x="131695" y="16409"/>
                </a:lnTo>
                <a:lnTo>
                  <a:pt x="146573" y="16409"/>
                </a:lnTo>
                <a:lnTo>
                  <a:pt x="152495" y="46893"/>
                </a:lnTo>
                <a:lnTo>
                  <a:pt x="171755" y="78492"/>
                </a:lnTo>
                <a:lnTo>
                  <a:pt x="201618" y="105281"/>
                </a:lnTo>
                <a:lnTo>
                  <a:pt x="240253" y="125989"/>
                </a:lnTo>
                <a:lnTo>
                  <a:pt x="285829" y="139345"/>
                </a:lnTo>
                <a:lnTo>
                  <a:pt x="336516" y="144079"/>
                </a:lnTo>
                <a:lnTo>
                  <a:pt x="366791" y="144079"/>
                </a:lnTo>
                <a:lnTo>
                  <a:pt x="386271" y="156881"/>
                </a:lnTo>
                <a:lnTo>
                  <a:pt x="360969" y="156881"/>
                </a:lnTo>
                <a:lnTo>
                  <a:pt x="352818" y="157580"/>
                </a:lnTo>
                <a:lnTo>
                  <a:pt x="344551" y="157929"/>
                </a:lnTo>
                <a:close/>
              </a:path>
              <a:path w="405130" h="355600">
                <a:moveTo>
                  <a:pt x="366791" y="144079"/>
                </a:moveTo>
                <a:lnTo>
                  <a:pt x="336516" y="144079"/>
                </a:lnTo>
                <a:lnTo>
                  <a:pt x="342993" y="143996"/>
                </a:lnTo>
                <a:lnTo>
                  <a:pt x="349470" y="143759"/>
                </a:lnTo>
                <a:lnTo>
                  <a:pt x="355904" y="143392"/>
                </a:lnTo>
                <a:lnTo>
                  <a:pt x="363880" y="142799"/>
                </a:lnTo>
                <a:lnTo>
                  <a:pt x="365394" y="143148"/>
                </a:lnTo>
                <a:lnTo>
                  <a:pt x="366791" y="144079"/>
                </a:lnTo>
                <a:close/>
              </a:path>
              <a:path w="405130" h="355600">
                <a:moveTo>
                  <a:pt x="289290" y="270935"/>
                </a:moveTo>
                <a:lnTo>
                  <a:pt x="204704" y="270935"/>
                </a:lnTo>
                <a:lnTo>
                  <a:pt x="237077" y="269055"/>
                </a:lnTo>
                <a:lnTo>
                  <a:pt x="268063" y="263486"/>
                </a:lnTo>
                <a:lnTo>
                  <a:pt x="324173" y="241723"/>
                </a:lnTo>
                <a:lnTo>
                  <a:pt x="363705" y="211580"/>
                </a:lnTo>
                <a:lnTo>
                  <a:pt x="388216" y="174804"/>
                </a:lnTo>
                <a:lnTo>
                  <a:pt x="360969" y="156881"/>
                </a:lnTo>
                <a:lnTo>
                  <a:pt x="386271" y="156881"/>
                </a:lnTo>
                <a:lnTo>
                  <a:pt x="403470" y="168170"/>
                </a:lnTo>
                <a:lnTo>
                  <a:pt x="404634" y="171545"/>
                </a:lnTo>
                <a:lnTo>
                  <a:pt x="403587" y="174571"/>
                </a:lnTo>
                <a:lnTo>
                  <a:pt x="383251" y="211096"/>
                </a:lnTo>
                <a:lnTo>
                  <a:pt x="350983" y="241644"/>
                </a:lnTo>
                <a:lnTo>
                  <a:pt x="309017" y="264985"/>
                </a:lnTo>
                <a:lnTo>
                  <a:pt x="289290" y="270935"/>
                </a:lnTo>
                <a:close/>
              </a:path>
              <a:path w="405130" h="355600">
                <a:moveTo>
                  <a:pt x="103707" y="334479"/>
                </a:moveTo>
                <a:lnTo>
                  <a:pt x="77899" y="334479"/>
                </a:lnTo>
                <a:lnTo>
                  <a:pt x="174429" y="270935"/>
                </a:lnTo>
                <a:lnTo>
                  <a:pt x="175710" y="270120"/>
                </a:lnTo>
                <a:lnTo>
                  <a:pt x="177340" y="269655"/>
                </a:lnTo>
                <a:lnTo>
                  <a:pt x="178970" y="269771"/>
                </a:lnTo>
                <a:lnTo>
                  <a:pt x="185317" y="270297"/>
                </a:lnTo>
                <a:lnTo>
                  <a:pt x="191750" y="270658"/>
                </a:lnTo>
                <a:lnTo>
                  <a:pt x="198227" y="270868"/>
                </a:lnTo>
                <a:lnTo>
                  <a:pt x="204704" y="270935"/>
                </a:lnTo>
                <a:lnTo>
                  <a:pt x="289290" y="270935"/>
                </a:lnTo>
                <a:lnTo>
                  <a:pt x="259590" y="279892"/>
                </a:lnTo>
                <a:lnTo>
                  <a:pt x="215858" y="284086"/>
                </a:lnTo>
                <a:lnTo>
                  <a:pt x="180251" y="284086"/>
                </a:lnTo>
                <a:lnTo>
                  <a:pt x="103707" y="334479"/>
                </a:lnTo>
                <a:close/>
              </a:path>
              <a:path w="405130" h="355600">
                <a:moveTo>
                  <a:pt x="204937" y="285133"/>
                </a:moveTo>
                <a:lnTo>
                  <a:pt x="196670" y="285133"/>
                </a:lnTo>
                <a:lnTo>
                  <a:pt x="188402" y="284784"/>
                </a:lnTo>
                <a:lnTo>
                  <a:pt x="180251" y="284086"/>
                </a:lnTo>
                <a:lnTo>
                  <a:pt x="215858" y="284086"/>
                </a:lnTo>
                <a:lnTo>
                  <a:pt x="204937" y="285133"/>
                </a:lnTo>
                <a:close/>
              </a:path>
            </a:pathLst>
          </a:custGeom>
          <a:solidFill>
            <a:srgbClr val="2A61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09366" y="2941197"/>
            <a:ext cx="46355" cy="13970"/>
          </a:xfrm>
          <a:custGeom>
            <a:avLst/>
            <a:gdLst/>
            <a:ahLst/>
            <a:cxnLst/>
            <a:rect l="l" t="t" r="r" b="b"/>
            <a:pathLst>
              <a:path w="46355" h="13969">
                <a:moveTo>
                  <a:pt x="43199" y="13965"/>
                </a:moveTo>
                <a:lnTo>
                  <a:pt x="3143" y="13965"/>
                </a:lnTo>
                <a:lnTo>
                  <a:pt x="0" y="10823"/>
                </a:lnTo>
                <a:lnTo>
                  <a:pt x="0" y="3142"/>
                </a:lnTo>
                <a:lnTo>
                  <a:pt x="3143" y="0"/>
                </a:lnTo>
                <a:lnTo>
                  <a:pt x="43083" y="0"/>
                </a:lnTo>
                <a:lnTo>
                  <a:pt x="46227" y="3142"/>
                </a:lnTo>
                <a:lnTo>
                  <a:pt x="46227" y="10823"/>
                </a:lnTo>
                <a:lnTo>
                  <a:pt x="43199" y="13965"/>
                </a:lnTo>
                <a:close/>
              </a:path>
            </a:pathLst>
          </a:custGeom>
          <a:solidFill>
            <a:srgbClr val="2A61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78183" y="2941197"/>
            <a:ext cx="46355" cy="13970"/>
          </a:xfrm>
          <a:custGeom>
            <a:avLst/>
            <a:gdLst/>
            <a:ahLst/>
            <a:cxnLst/>
            <a:rect l="l" t="t" r="r" b="b"/>
            <a:pathLst>
              <a:path w="46355" h="13969">
                <a:moveTo>
                  <a:pt x="43083" y="13965"/>
                </a:moveTo>
                <a:lnTo>
                  <a:pt x="3143" y="13965"/>
                </a:lnTo>
                <a:lnTo>
                  <a:pt x="0" y="10823"/>
                </a:lnTo>
                <a:lnTo>
                  <a:pt x="0" y="3142"/>
                </a:lnTo>
                <a:lnTo>
                  <a:pt x="3143" y="0"/>
                </a:lnTo>
                <a:lnTo>
                  <a:pt x="43083" y="0"/>
                </a:lnTo>
                <a:lnTo>
                  <a:pt x="46227" y="3142"/>
                </a:lnTo>
                <a:lnTo>
                  <a:pt x="46227" y="10823"/>
                </a:lnTo>
                <a:lnTo>
                  <a:pt x="43083" y="13965"/>
                </a:lnTo>
                <a:close/>
              </a:path>
            </a:pathLst>
          </a:custGeom>
          <a:solidFill>
            <a:srgbClr val="2A61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47000" y="2941197"/>
            <a:ext cx="46355" cy="13970"/>
          </a:xfrm>
          <a:custGeom>
            <a:avLst/>
            <a:gdLst/>
            <a:ahLst/>
            <a:cxnLst/>
            <a:rect l="l" t="t" r="r" b="b"/>
            <a:pathLst>
              <a:path w="46355" h="13969">
                <a:moveTo>
                  <a:pt x="43083" y="13965"/>
                </a:moveTo>
                <a:lnTo>
                  <a:pt x="3143" y="13965"/>
                </a:lnTo>
                <a:lnTo>
                  <a:pt x="0" y="10823"/>
                </a:lnTo>
                <a:lnTo>
                  <a:pt x="0" y="3142"/>
                </a:lnTo>
                <a:lnTo>
                  <a:pt x="3143" y="0"/>
                </a:lnTo>
                <a:lnTo>
                  <a:pt x="43083" y="0"/>
                </a:lnTo>
                <a:lnTo>
                  <a:pt x="46227" y="3142"/>
                </a:lnTo>
                <a:lnTo>
                  <a:pt x="46227" y="10823"/>
                </a:lnTo>
                <a:lnTo>
                  <a:pt x="43083" y="13965"/>
                </a:lnTo>
                <a:close/>
              </a:path>
            </a:pathLst>
          </a:custGeom>
          <a:solidFill>
            <a:srgbClr val="2A61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515700" y="2941197"/>
            <a:ext cx="46355" cy="13970"/>
          </a:xfrm>
          <a:custGeom>
            <a:avLst/>
            <a:gdLst/>
            <a:ahLst/>
            <a:cxnLst/>
            <a:rect l="l" t="t" r="r" b="b"/>
            <a:pathLst>
              <a:path w="46355" h="13969">
                <a:moveTo>
                  <a:pt x="43083" y="13965"/>
                </a:moveTo>
                <a:lnTo>
                  <a:pt x="3143" y="13965"/>
                </a:lnTo>
                <a:lnTo>
                  <a:pt x="0" y="10823"/>
                </a:lnTo>
                <a:lnTo>
                  <a:pt x="0" y="3142"/>
                </a:lnTo>
                <a:lnTo>
                  <a:pt x="3143" y="0"/>
                </a:lnTo>
                <a:lnTo>
                  <a:pt x="43083" y="0"/>
                </a:lnTo>
                <a:lnTo>
                  <a:pt x="46227" y="3142"/>
                </a:lnTo>
                <a:lnTo>
                  <a:pt x="46227" y="10823"/>
                </a:lnTo>
                <a:lnTo>
                  <a:pt x="43083" y="13965"/>
                </a:lnTo>
                <a:close/>
              </a:path>
            </a:pathLst>
          </a:custGeom>
          <a:solidFill>
            <a:srgbClr val="2A61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9416" y="3065492"/>
            <a:ext cx="92710" cy="13970"/>
          </a:xfrm>
          <a:custGeom>
            <a:avLst/>
            <a:gdLst/>
            <a:ahLst/>
            <a:cxnLst/>
            <a:rect l="l" t="t" r="r" b="b"/>
            <a:pathLst>
              <a:path w="92709" h="13969">
                <a:moveTo>
                  <a:pt x="89077" y="13965"/>
                </a:moveTo>
                <a:lnTo>
                  <a:pt x="3143" y="13965"/>
                </a:lnTo>
                <a:lnTo>
                  <a:pt x="0" y="10823"/>
                </a:lnTo>
                <a:lnTo>
                  <a:pt x="0" y="3142"/>
                </a:lnTo>
                <a:lnTo>
                  <a:pt x="3143" y="0"/>
                </a:lnTo>
                <a:lnTo>
                  <a:pt x="88961" y="0"/>
                </a:lnTo>
                <a:lnTo>
                  <a:pt x="92105" y="3142"/>
                </a:lnTo>
                <a:lnTo>
                  <a:pt x="92105" y="10823"/>
                </a:lnTo>
                <a:lnTo>
                  <a:pt x="89077" y="13965"/>
                </a:lnTo>
                <a:close/>
              </a:path>
            </a:pathLst>
          </a:custGeom>
          <a:solidFill>
            <a:srgbClr val="2A61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24091" y="3478099"/>
            <a:ext cx="309880" cy="481330"/>
          </a:xfrm>
          <a:custGeom>
            <a:avLst/>
            <a:gdLst/>
            <a:ahLst/>
            <a:cxnLst/>
            <a:rect l="l" t="t" r="r" b="b"/>
            <a:pathLst>
              <a:path w="309880" h="481329">
                <a:moveTo>
                  <a:pt x="154905" y="480914"/>
                </a:moveTo>
                <a:lnTo>
                  <a:pt x="92842" y="475358"/>
                </a:lnTo>
                <a:lnTo>
                  <a:pt x="43818" y="459911"/>
                </a:lnTo>
                <a:lnTo>
                  <a:pt x="11612" y="436406"/>
                </a:lnTo>
                <a:lnTo>
                  <a:pt x="0" y="406672"/>
                </a:lnTo>
                <a:lnTo>
                  <a:pt x="6839" y="383801"/>
                </a:lnTo>
                <a:lnTo>
                  <a:pt x="26339" y="363973"/>
                </a:lnTo>
                <a:lnTo>
                  <a:pt x="56977" y="348174"/>
                </a:lnTo>
                <a:lnTo>
                  <a:pt x="97226" y="337391"/>
                </a:lnTo>
                <a:lnTo>
                  <a:pt x="29473" y="231139"/>
                </a:lnTo>
                <a:lnTo>
                  <a:pt x="12275" y="194290"/>
                </a:lnTo>
                <a:lnTo>
                  <a:pt x="5605" y="155348"/>
                </a:lnTo>
                <a:lnTo>
                  <a:pt x="9526" y="116054"/>
                </a:lnTo>
                <a:lnTo>
                  <a:pt x="24101" y="78148"/>
                </a:lnTo>
                <a:lnTo>
                  <a:pt x="47960" y="45300"/>
                </a:lnTo>
                <a:lnTo>
                  <a:pt x="78702" y="20730"/>
                </a:lnTo>
                <a:lnTo>
                  <a:pt x="114845" y="5331"/>
                </a:lnTo>
                <a:lnTo>
                  <a:pt x="154905" y="0"/>
                </a:lnTo>
                <a:lnTo>
                  <a:pt x="194965" y="5331"/>
                </a:lnTo>
                <a:lnTo>
                  <a:pt x="231107" y="20730"/>
                </a:lnTo>
                <a:lnTo>
                  <a:pt x="261850" y="45300"/>
                </a:lnTo>
                <a:lnTo>
                  <a:pt x="284781" y="76871"/>
                </a:lnTo>
                <a:lnTo>
                  <a:pt x="154905" y="76871"/>
                </a:lnTo>
                <a:lnTo>
                  <a:pt x="129902" y="81972"/>
                </a:lnTo>
                <a:lnTo>
                  <a:pt x="109454" y="95872"/>
                </a:lnTo>
                <a:lnTo>
                  <a:pt x="95651" y="116465"/>
                </a:lnTo>
                <a:lnTo>
                  <a:pt x="90585" y="141644"/>
                </a:lnTo>
                <a:lnTo>
                  <a:pt x="95651" y="166767"/>
                </a:lnTo>
                <a:lnTo>
                  <a:pt x="109454" y="187312"/>
                </a:lnTo>
                <a:lnTo>
                  <a:pt x="129902" y="201178"/>
                </a:lnTo>
                <a:lnTo>
                  <a:pt x="154905" y="206267"/>
                </a:lnTo>
                <a:lnTo>
                  <a:pt x="291958" y="206267"/>
                </a:lnTo>
                <a:lnTo>
                  <a:pt x="280336" y="231139"/>
                </a:lnTo>
                <a:lnTo>
                  <a:pt x="212509" y="337466"/>
                </a:lnTo>
                <a:lnTo>
                  <a:pt x="252790" y="348153"/>
                </a:lnTo>
                <a:lnTo>
                  <a:pt x="283423" y="363897"/>
                </a:lnTo>
                <a:lnTo>
                  <a:pt x="290603" y="371205"/>
                </a:lnTo>
                <a:lnTo>
                  <a:pt x="118790" y="371205"/>
                </a:lnTo>
                <a:lnTo>
                  <a:pt x="82738" y="378237"/>
                </a:lnTo>
                <a:lnTo>
                  <a:pt x="56970" y="387953"/>
                </a:lnTo>
                <a:lnTo>
                  <a:pt x="41498" y="398161"/>
                </a:lnTo>
                <a:lnTo>
                  <a:pt x="36338" y="406672"/>
                </a:lnTo>
                <a:lnTo>
                  <a:pt x="43867" y="417322"/>
                </a:lnTo>
                <a:lnTo>
                  <a:pt x="66297" y="429760"/>
                </a:lnTo>
                <a:lnTo>
                  <a:pt x="103389" y="440085"/>
                </a:lnTo>
                <a:lnTo>
                  <a:pt x="154905" y="444394"/>
                </a:lnTo>
                <a:lnTo>
                  <a:pt x="287228" y="444394"/>
                </a:lnTo>
                <a:lnTo>
                  <a:pt x="265982" y="459911"/>
                </a:lnTo>
                <a:lnTo>
                  <a:pt x="216966" y="475358"/>
                </a:lnTo>
                <a:lnTo>
                  <a:pt x="154905" y="480914"/>
                </a:lnTo>
                <a:close/>
              </a:path>
              <a:path w="309880" h="481329">
                <a:moveTo>
                  <a:pt x="291958" y="206267"/>
                </a:moveTo>
                <a:lnTo>
                  <a:pt x="154905" y="206267"/>
                </a:lnTo>
                <a:lnTo>
                  <a:pt x="179907" y="201178"/>
                </a:lnTo>
                <a:lnTo>
                  <a:pt x="200356" y="187312"/>
                </a:lnTo>
                <a:lnTo>
                  <a:pt x="214159" y="166767"/>
                </a:lnTo>
                <a:lnTo>
                  <a:pt x="219225" y="141644"/>
                </a:lnTo>
                <a:lnTo>
                  <a:pt x="214159" y="116433"/>
                </a:lnTo>
                <a:lnTo>
                  <a:pt x="200356" y="95844"/>
                </a:lnTo>
                <a:lnTo>
                  <a:pt x="179907" y="81962"/>
                </a:lnTo>
                <a:lnTo>
                  <a:pt x="154905" y="76871"/>
                </a:lnTo>
                <a:lnTo>
                  <a:pt x="284781" y="76871"/>
                </a:lnTo>
                <a:lnTo>
                  <a:pt x="285709" y="78148"/>
                </a:lnTo>
                <a:lnTo>
                  <a:pt x="300267" y="116054"/>
                </a:lnTo>
                <a:lnTo>
                  <a:pt x="300320" y="116465"/>
                </a:lnTo>
                <a:lnTo>
                  <a:pt x="304204" y="155404"/>
                </a:lnTo>
                <a:lnTo>
                  <a:pt x="297534" y="194332"/>
                </a:lnTo>
                <a:lnTo>
                  <a:pt x="291958" y="206267"/>
                </a:lnTo>
                <a:close/>
              </a:path>
              <a:path w="309880" h="481329">
                <a:moveTo>
                  <a:pt x="159307" y="417042"/>
                </a:moveTo>
                <a:lnTo>
                  <a:pt x="150577" y="417042"/>
                </a:lnTo>
                <a:lnTo>
                  <a:pt x="146622" y="414863"/>
                </a:lnTo>
                <a:lnTo>
                  <a:pt x="144309" y="411181"/>
                </a:lnTo>
                <a:lnTo>
                  <a:pt x="118790" y="371205"/>
                </a:lnTo>
                <a:lnTo>
                  <a:pt x="191019" y="371205"/>
                </a:lnTo>
                <a:lnTo>
                  <a:pt x="165500" y="411256"/>
                </a:lnTo>
                <a:lnTo>
                  <a:pt x="163262" y="414863"/>
                </a:lnTo>
                <a:lnTo>
                  <a:pt x="159307" y="417042"/>
                </a:lnTo>
                <a:close/>
              </a:path>
              <a:path w="309880" h="481329">
                <a:moveTo>
                  <a:pt x="287228" y="444394"/>
                </a:moveTo>
                <a:lnTo>
                  <a:pt x="154905" y="444394"/>
                </a:lnTo>
                <a:lnTo>
                  <a:pt x="206421" y="440085"/>
                </a:lnTo>
                <a:lnTo>
                  <a:pt x="243513" y="429760"/>
                </a:lnTo>
                <a:lnTo>
                  <a:pt x="265942" y="417322"/>
                </a:lnTo>
                <a:lnTo>
                  <a:pt x="273471" y="406672"/>
                </a:lnTo>
                <a:lnTo>
                  <a:pt x="268311" y="398151"/>
                </a:lnTo>
                <a:lnTo>
                  <a:pt x="252840" y="387924"/>
                </a:lnTo>
                <a:lnTo>
                  <a:pt x="227071" y="378205"/>
                </a:lnTo>
                <a:lnTo>
                  <a:pt x="191019" y="371205"/>
                </a:lnTo>
                <a:lnTo>
                  <a:pt x="290603" y="371205"/>
                </a:lnTo>
                <a:lnTo>
                  <a:pt x="302907" y="383728"/>
                </a:lnTo>
                <a:lnTo>
                  <a:pt x="309735" y="406672"/>
                </a:lnTo>
                <a:lnTo>
                  <a:pt x="298166" y="436406"/>
                </a:lnTo>
                <a:lnTo>
                  <a:pt x="287228" y="444394"/>
                </a:lnTo>
                <a:close/>
              </a:path>
            </a:pathLst>
          </a:custGeom>
          <a:solidFill>
            <a:srgbClr val="2A61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03769" y="5128450"/>
            <a:ext cx="9678161" cy="1163338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224621" y="976210"/>
            <a:ext cx="3370821" cy="3815656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56850" y="0"/>
            <a:ext cx="8435149" cy="6858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95085" y="0"/>
            <a:ext cx="5896914" cy="685800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82692" y="1236243"/>
            <a:ext cx="7309307" cy="5621756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668" y="0"/>
            <a:ext cx="795655" cy="6858000"/>
          </a:xfrm>
          <a:custGeom>
            <a:avLst/>
            <a:gdLst/>
            <a:ahLst/>
            <a:cxnLst/>
            <a:rect l="l" t="t" r="r" b="b"/>
            <a:pathLst>
              <a:path w="795655" h="6858000">
                <a:moveTo>
                  <a:pt x="795528" y="0"/>
                </a:moveTo>
                <a:lnTo>
                  <a:pt x="0" y="0"/>
                </a:lnTo>
                <a:lnTo>
                  <a:pt x="795528" y="6858000"/>
                </a:lnTo>
                <a:lnTo>
                  <a:pt x="795528" y="0"/>
                </a:lnTo>
                <a:close/>
              </a:path>
            </a:pathLst>
          </a:custGeom>
          <a:solidFill>
            <a:srgbClr val="0077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302" y="0"/>
            <a:ext cx="808355" cy="6858000"/>
          </a:xfrm>
          <a:custGeom>
            <a:avLst/>
            <a:gdLst/>
            <a:ahLst/>
            <a:cxnLst/>
            <a:rect l="l" t="t" r="r" b="b"/>
            <a:pathLst>
              <a:path w="808355" h="6858000">
                <a:moveTo>
                  <a:pt x="808245" y="61"/>
                </a:moveTo>
                <a:lnTo>
                  <a:pt x="801895" y="61"/>
                </a:lnTo>
                <a:lnTo>
                  <a:pt x="801895" y="6411"/>
                </a:lnTo>
                <a:lnTo>
                  <a:pt x="795545" y="6411"/>
                </a:lnTo>
                <a:lnTo>
                  <a:pt x="795545" y="6748302"/>
                </a:lnTo>
                <a:lnTo>
                  <a:pt x="808182" y="6857236"/>
                </a:lnTo>
                <a:lnTo>
                  <a:pt x="801895" y="6857998"/>
                </a:lnTo>
                <a:lnTo>
                  <a:pt x="795521" y="6857998"/>
                </a:lnTo>
                <a:lnTo>
                  <a:pt x="808245" y="6858000"/>
                </a:lnTo>
                <a:lnTo>
                  <a:pt x="808245" y="61"/>
                </a:lnTo>
                <a:close/>
              </a:path>
              <a:path w="808355" h="6858000">
                <a:moveTo>
                  <a:pt x="12735" y="0"/>
                </a:moveTo>
                <a:lnTo>
                  <a:pt x="0" y="0"/>
                </a:lnTo>
                <a:lnTo>
                  <a:pt x="795521" y="6857998"/>
                </a:lnTo>
                <a:lnTo>
                  <a:pt x="795545" y="6748302"/>
                </a:lnTo>
                <a:lnTo>
                  <a:pt x="13479" y="6411"/>
                </a:lnTo>
                <a:lnTo>
                  <a:pt x="6367" y="6411"/>
                </a:lnTo>
                <a:lnTo>
                  <a:pt x="6367" y="61"/>
                </a:lnTo>
                <a:lnTo>
                  <a:pt x="12735" y="0"/>
                </a:lnTo>
                <a:close/>
              </a:path>
              <a:path w="808355" h="6858000">
                <a:moveTo>
                  <a:pt x="808245" y="0"/>
                </a:moveTo>
                <a:lnTo>
                  <a:pt x="12735" y="0"/>
                </a:lnTo>
                <a:lnTo>
                  <a:pt x="13479" y="6411"/>
                </a:lnTo>
                <a:lnTo>
                  <a:pt x="795545" y="6411"/>
                </a:lnTo>
                <a:lnTo>
                  <a:pt x="795545" y="61"/>
                </a:lnTo>
                <a:lnTo>
                  <a:pt x="808245" y="61"/>
                </a:lnTo>
                <a:close/>
              </a:path>
            </a:pathLst>
          </a:custGeom>
          <a:solidFill>
            <a:srgbClr val="0077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798830" cy="6845300"/>
          </a:xfrm>
          <a:custGeom>
            <a:avLst/>
            <a:gdLst/>
            <a:ahLst/>
            <a:cxnLst/>
            <a:rect l="l" t="t" r="r" b="b"/>
            <a:pathLst>
              <a:path w="798830" h="6845300">
                <a:moveTo>
                  <a:pt x="1473" y="0"/>
                </a:moveTo>
                <a:lnTo>
                  <a:pt x="0" y="0"/>
                </a:lnTo>
                <a:lnTo>
                  <a:pt x="0" y="6845300"/>
                </a:lnTo>
                <a:lnTo>
                  <a:pt x="798639" y="6845300"/>
                </a:lnTo>
                <a:lnTo>
                  <a:pt x="1473" y="0"/>
                </a:lnTo>
                <a:close/>
              </a:path>
            </a:pathLst>
          </a:custGeom>
          <a:solidFill>
            <a:srgbClr val="009A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805180" cy="6851650"/>
          </a:xfrm>
          <a:custGeom>
            <a:avLst/>
            <a:gdLst/>
            <a:ahLst/>
            <a:cxnLst/>
            <a:rect l="l" t="t" r="r" b="b"/>
            <a:pathLst>
              <a:path w="805180" h="6851650">
                <a:moveTo>
                  <a:pt x="791524" y="6838951"/>
                </a:moveTo>
                <a:lnTo>
                  <a:pt x="6350" y="6838951"/>
                </a:lnTo>
                <a:lnTo>
                  <a:pt x="6350" y="6845301"/>
                </a:lnTo>
                <a:lnTo>
                  <a:pt x="0" y="6845301"/>
                </a:lnTo>
                <a:lnTo>
                  <a:pt x="0" y="6851651"/>
                </a:lnTo>
                <a:lnTo>
                  <a:pt x="800417" y="6851651"/>
                </a:lnTo>
                <a:lnTo>
                  <a:pt x="802132" y="6850825"/>
                </a:lnTo>
                <a:lnTo>
                  <a:pt x="804545" y="6848158"/>
                </a:lnTo>
                <a:lnTo>
                  <a:pt x="805116" y="6846317"/>
                </a:lnTo>
                <a:lnTo>
                  <a:pt x="805089" y="6846063"/>
                </a:lnTo>
                <a:lnTo>
                  <a:pt x="792353" y="6846063"/>
                </a:lnTo>
                <a:lnTo>
                  <a:pt x="791524" y="6838951"/>
                </a:lnTo>
                <a:close/>
              </a:path>
              <a:path w="805180" h="6851650">
                <a:moveTo>
                  <a:pt x="7854" y="0"/>
                </a:moveTo>
                <a:lnTo>
                  <a:pt x="6350" y="0"/>
                </a:lnTo>
                <a:lnTo>
                  <a:pt x="6350" y="96574"/>
                </a:lnTo>
                <a:lnTo>
                  <a:pt x="791524" y="6838951"/>
                </a:lnTo>
                <a:lnTo>
                  <a:pt x="798639" y="6838951"/>
                </a:lnTo>
                <a:lnTo>
                  <a:pt x="798639" y="6845301"/>
                </a:lnTo>
                <a:lnTo>
                  <a:pt x="792353" y="6846063"/>
                </a:lnTo>
                <a:lnTo>
                  <a:pt x="805089" y="6846063"/>
                </a:lnTo>
                <a:lnTo>
                  <a:pt x="804926" y="6844539"/>
                </a:lnTo>
                <a:lnTo>
                  <a:pt x="7854" y="0"/>
                </a:lnTo>
                <a:close/>
              </a:path>
              <a:path w="805180" h="6851650">
                <a:moveTo>
                  <a:pt x="0" y="42046"/>
                </a:moveTo>
                <a:lnTo>
                  <a:pt x="0" y="6838951"/>
                </a:lnTo>
                <a:lnTo>
                  <a:pt x="6350" y="6838951"/>
                </a:lnTo>
                <a:lnTo>
                  <a:pt x="6350" y="96574"/>
                </a:lnTo>
                <a:lnTo>
                  <a:pt x="0" y="42046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72887" y="6267767"/>
            <a:ext cx="1567154" cy="499414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070381" y="255248"/>
            <a:ext cx="5988050" cy="664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b="1" u="none" spc="15" dirty="0">
                <a:latin typeface="Trebuchet MS"/>
                <a:cs typeface="Trebuchet MS"/>
              </a:rPr>
              <a:t>Low-Cost </a:t>
            </a:r>
            <a:r>
              <a:rPr b="1" u="none" spc="-5" dirty="0">
                <a:latin typeface="Trebuchet MS"/>
                <a:cs typeface="Trebuchet MS"/>
              </a:rPr>
              <a:t>Stream</a:t>
            </a:r>
            <a:r>
              <a:rPr b="1" u="none" spc="-780" dirty="0">
                <a:latin typeface="Trebuchet MS"/>
                <a:cs typeface="Trebuchet MS"/>
              </a:rPr>
              <a:t> </a:t>
            </a:r>
            <a:r>
              <a:rPr b="1" u="none" spc="90" dirty="0">
                <a:latin typeface="Trebuchet MS"/>
                <a:cs typeface="Trebuchet MS"/>
              </a:rPr>
              <a:t>Sensors</a:t>
            </a:r>
          </a:p>
        </p:txBody>
      </p:sp>
      <p:sp>
        <p:nvSpPr>
          <p:cNvPr id="11" name="object 11"/>
          <p:cNvSpPr/>
          <p:nvPr/>
        </p:nvSpPr>
        <p:spPr>
          <a:xfrm>
            <a:off x="2856280" y="1048399"/>
            <a:ext cx="6479436" cy="5006837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116286" y="6507333"/>
            <a:ext cx="1805305" cy="226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b="1" u="sng" spc="5" dirty="0">
                <a:solidFill>
                  <a:srgbClr val="467885"/>
                </a:solidFill>
                <a:latin typeface="Trebuchet MS"/>
                <a:cs typeface="Trebuchet MS"/>
                <a:hlinkClick r:id="rId7"/>
              </a:rPr>
              <a:t>Flood </a:t>
            </a:r>
            <a:r>
              <a:rPr sz="1300" b="1" u="sng" spc="-5" dirty="0">
                <a:solidFill>
                  <a:srgbClr val="467885"/>
                </a:solidFill>
                <a:latin typeface="Trebuchet MS"/>
                <a:cs typeface="Trebuchet MS"/>
                <a:hlinkClick r:id="rId7"/>
              </a:rPr>
              <a:t>Information</a:t>
            </a:r>
            <a:r>
              <a:rPr sz="1300" b="1" u="sng" spc="-285" dirty="0">
                <a:solidFill>
                  <a:srgbClr val="467885"/>
                </a:solidFill>
                <a:latin typeface="Trebuchet MS"/>
                <a:cs typeface="Trebuchet MS"/>
                <a:hlinkClick r:id="rId7"/>
              </a:rPr>
              <a:t> </a:t>
            </a:r>
            <a:r>
              <a:rPr sz="1300" b="1" u="sng" spc="10" dirty="0">
                <a:solidFill>
                  <a:srgbClr val="467885"/>
                </a:solidFill>
                <a:latin typeface="Trebuchet MS"/>
                <a:cs typeface="Trebuchet MS"/>
                <a:hlinkClick r:id="rId7"/>
              </a:rPr>
              <a:t>Page</a:t>
            </a:r>
            <a:endParaRPr sz="13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56850" y="0"/>
            <a:ext cx="8435149" cy="6858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95085" y="0"/>
            <a:ext cx="5896914" cy="685800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82692" y="1236243"/>
            <a:ext cx="7309307" cy="5621756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668" y="0"/>
            <a:ext cx="795655" cy="6858000"/>
          </a:xfrm>
          <a:custGeom>
            <a:avLst/>
            <a:gdLst/>
            <a:ahLst/>
            <a:cxnLst/>
            <a:rect l="l" t="t" r="r" b="b"/>
            <a:pathLst>
              <a:path w="795655" h="6858000">
                <a:moveTo>
                  <a:pt x="795528" y="0"/>
                </a:moveTo>
                <a:lnTo>
                  <a:pt x="0" y="0"/>
                </a:lnTo>
                <a:lnTo>
                  <a:pt x="795528" y="6858000"/>
                </a:lnTo>
                <a:lnTo>
                  <a:pt x="795528" y="0"/>
                </a:lnTo>
                <a:close/>
              </a:path>
            </a:pathLst>
          </a:custGeom>
          <a:solidFill>
            <a:srgbClr val="0077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302" y="0"/>
            <a:ext cx="808355" cy="6858000"/>
          </a:xfrm>
          <a:custGeom>
            <a:avLst/>
            <a:gdLst/>
            <a:ahLst/>
            <a:cxnLst/>
            <a:rect l="l" t="t" r="r" b="b"/>
            <a:pathLst>
              <a:path w="808355" h="6858000">
                <a:moveTo>
                  <a:pt x="808245" y="61"/>
                </a:moveTo>
                <a:lnTo>
                  <a:pt x="801895" y="61"/>
                </a:lnTo>
                <a:lnTo>
                  <a:pt x="801895" y="6411"/>
                </a:lnTo>
                <a:lnTo>
                  <a:pt x="795545" y="6411"/>
                </a:lnTo>
                <a:lnTo>
                  <a:pt x="795545" y="6748302"/>
                </a:lnTo>
                <a:lnTo>
                  <a:pt x="808182" y="6857236"/>
                </a:lnTo>
                <a:lnTo>
                  <a:pt x="801895" y="6857998"/>
                </a:lnTo>
                <a:lnTo>
                  <a:pt x="795521" y="6857998"/>
                </a:lnTo>
                <a:lnTo>
                  <a:pt x="808245" y="6858000"/>
                </a:lnTo>
                <a:lnTo>
                  <a:pt x="808245" y="61"/>
                </a:lnTo>
                <a:close/>
              </a:path>
              <a:path w="808355" h="6858000">
                <a:moveTo>
                  <a:pt x="12735" y="0"/>
                </a:moveTo>
                <a:lnTo>
                  <a:pt x="0" y="0"/>
                </a:lnTo>
                <a:lnTo>
                  <a:pt x="795521" y="6857998"/>
                </a:lnTo>
                <a:lnTo>
                  <a:pt x="795545" y="6748302"/>
                </a:lnTo>
                <a:lnTo>
                  <a:pt x="13479" y="6411"/>
                </a:lnTo>
                <a:lnTo>
                  <a:pt x="6367" y="6411"/>
                </a:lnTo>
                <a:lnTo>
                  <a:pt x="6367" y="61"/>
                </a:lnTo>
                <a:lnTo>
                  <a:pt x="12735" y="0"/>
                </a:lnTo>
                <a:close/>
              </a:path>
              <a:path w="808355" h="6858000">
                <a:moveTo>
                  <a:pt x="808245" y="0"/>
                </a:moveTo>
                <a:lnTo>
                  <a:pt x="12735" y="0"/>
                </a:lnTo>
                <a:lnTo>
                  <a:pt x="13479" y="6411"/>
                </a:lnTo>
                <a:lnTo>
                  <a:pt x="795545" y="6411"/>
                </a:lnTo>
                <a:lnTo>
                  <a:pt x="795545" y="61"/>
                </a:lnTo>
                <a:lnTo>
                  <a:pt x="808245" y="61"/>
                </a:lnTo>
                <a:close/>
              </a:path>
            </a:pathLst>
          </a:custGeom>
          <a:solidFill>
            <a:srgbClr val="0077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798830" cy="6845300"/>
          </a:xfrm>
          <a:custGeom>
            <a:avLst/>
            <a:gdLst/>
            <a:ahLst/>
            <a:cxnLst/>
            <a:rect l="l" t="t" r="r" b="b"/>
            <a:pathLst>
              <a:path w="798830" h="6845300">
                <a:moveTo>
                  <a:pt x="1473" y="0"/>
                </a:moveTo>
                <a:lnTo>
                  <a:pt x="0" y="0"/>
                </a:lnTo>
                <a:lnTo>
                  <a:pt x="0" y="6845300"/>
                </a:lnTo>
                <a:lnTo>
                  <a:pt x="798639" y="6845300"/>
                </a:lnTo>
                <a:lnTo>
                  <a:pt x="1473" y="0"/>
                </a:lnTo>
                <a:close/>
              </a:path>
            </a:pathLst>
          </a:custGeom>
          <a:solidFill>
            <a:srgbClr val="009A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805180" cy="6851650"/>
          </a:xfrm>
          <a:custGeom>
            <a:avLst/>
            <a:gdLst/>
            <a:ahLst/>
            <a:cxnLst/>
            <a:rect l="l" t="t" r="r" b="b"/>
            <a:pathLst>
              <a:path w="805180" h="6851650">
                <a:moveTo>
                  <a:pt x="791524" y="6838951"/>
                </a:moveTo>
                <a:lnTo>
                  <a:pt x="6350" y="6838951"/>
                </a:lnTo>
                <a:lnTo>
                  <a:pt x="6350" y="6845301"/>
                </a:lnTo>
                <a:lnTo>
                  <a:pt x="0" y="6845301"/>
                </a:lnTo>
                <a:lnTo>
                  <a:pt x="0" y="6851651"/>
                </a:lnTo>
                <a:lnTo>
                  <a:pt x="800417" y="6851651"/>
                </a:lnTo>
                <a:lnTo>
                  <a:pt x="802132" y="6850825"/>
                </a:lnTo>
                <a:lnTo>
                  <a:pt x="804545" y="6848158"/>
                </a:lnTo>
                <a:lnTo>
                  <a:pt x="805116" y="6846317"/>
                </a:lnTo>
                <a:lnTo>
                  <a:pt x="805089" y="6846063"/>
                </a:lnTo>
                <a:lnTo>
                  <a:pt x="792353" y="6846063"/>
                </a:lnTo>
                <a:lnTo>
                  <a:pt x="791524" y="6838951"/>
                </a:lnTo>
                <a:close/>
              </a:path>
              <a:path w="805180" h="6851650">
                <a:moveTo>
                  <a:pt x="7854" y="0"/>
                </a:moveTo>
                <a:lnTo>
                  <a:pt x="6350" y="0"/>
                </a:lnTo>
                <a:lnTo>
                  <a:pt x="6350" y="96574"/>
                </a:lnTo>
                <a:lnTo>
                  <a:pt x="791524" y="6838951"/>
                </a:lnTo>
                <a:lnTo>
                  <a:pt x="798639" y="6838951"/>
                </a:lnTo>
                <a:lnTo>
                  <a:pt x="798639" y="6845301"/>
                </a:lnTo>
                <a:lnTo>
                  <a:pt x="792353" y="6846063"/>
                </a:lnTo>
                <a:lnTo>
                  <a:pt x="805089" y="6846063"/>
                </a:lnTo>
                <a:lnTo>
                  <a:pt x="804926" y="6844539"/>
                </a:lnTo>
                <a:lnTo>
                  <a:pt x="7854" y="0"/>
                </a:lnTo>
                <a:close/>
              </a:path>
              <a:path w="805180" h="6851650">
                <a:moveTo>
                  <a:pt x="0" y="42046"/>
                </a:moveTo>
                <a:lnTo>
                  <a:pt x="0" y="6838951"/>
                </a:lnTo>
                <a:lnTo>
                  <a:pt x="6350" y="6838951"/>
                </a:lnTo>
                <a:lnTo>
                  <a:pt x="6350" y="96574"/>
                </a:lnTo>
                <a:lnTo>
                  <a:pt x="0" y="42046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72887" y="6267767"/>
            <a:ext cx="1567154" cy="499414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834257" y="124170"/>
            <a:ext cx="5872480" cy="598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u="none" spc="5" dirty="0">
                <a:latin typeface="Trebuchet MS"/>
                <a:cs typeface="Trebuchet MS"/>
              </a:rPr>
              <a:t>Stream</a:t>
            </a:r>
            <a:r>
              <a:rPr sz="3600" b="1" u="none" spc="-400" dirty="0">
                <a:latin typeface="Trebuchet MS"/>
                <a:cs typeface="Trebuchet MS"/>
              </a:rPr>
              <a:t> </a:t>
            </a:r>
            <a:r>
              <a:rPr sz="3600" b="1" u="none" spc="20" dirty="0">
                <a:latin typeface="Trebuchet MS"/>
                <a:cs typeface="Trebuchet MS"/>
              </a:rPr>
              <a:t>Guage</a:t>
            </a:r>
            <a:r>
              <a:rPr sz="3600" b="1" u="none" spc="-615" dirty="0">
                <a:latin typeface="Trebuchet MS"/>
                <a:cs typeface="Trebuchet MS"/>
              </a:rPr>
              <a:t> </a:t>
            </a:r>
            <a:r>
              <a:rPr sz="3600" b="1" u="none" spc="-75" dirty="0">
                <a:latin typeface="Trebuchet MS"/>
                <a:cs typeface="Trebuchet MS"/>
              </a:rPr>
              <a:t>Field</a:t>
            </a:r>
            <a:r>
              <a:rPr sz="3600" b="1" u="none" spc="-360" dirty="0">
                <a:latin typeface="Trebuchet MS"/>
                <a:cs typeface="Trebuchet MS"/>
              </a:rPr>
              <a:t> </a:t>
            </a:r>
            <a:r>
              <a:rPr sz="3600" b="1" u="none" spc="-15" dirty="0">
                <a:latin typeface="Trebuchet MS"/>
                <a:cs typeface="Trebuchet MS"/>
              </a:rPr>
              <a:t>Pictures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776583" y="974155"/>
            <a:ext cx="3065366" cy="4087149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51308" y="783987"/>
            <a:ext cx="2961610" cy="4007112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19562" y="2787548"/>
            <a:ext cx="4068073" cy="3051048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297939" y="5417441"/>
            <a:ext cx="2019300" cy="685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499"/>
              </a:lnSpc>
            </a:pPr>
            <a:r>
              <a:rPr sz="2100" spc="25" dirty="0">
                <a:latin typeface="Trebuchet MS"/>
                <a:cs typeface="Trebuchet MS"/>
              </a:rPr>
              <a:t>Plum</a:t>
            </a:r>
            <a:r>
              <a:rPr sz="2100" spc="-240" dirty="0">
                <a:latin typeface="Trebuchet MS"/>
                <a:cs typeface="Trebuchet MS"/>
              </a:rPr>
              <a:t> </a:t>
            </a:r>
            <a:r>
              <a:rPr sz="2100" spc="5" dirty="0">
                <a:latin typeface="Trebuchet MS"/>
                <a:cs typeface="Trebuchet MS"/>
              </a:rPr>
              <a:t>Creek</a:t>
            </a:r>
            <a:r>
              <a:rPr sz="2100" spc="-240" dirty="0">
                <a:latin typeface="Trebuchet MS"/>
                <a:cs typeface="Trebuchet MS"/>
              </a:rPr>
              <a:t> </a:t>
            </a:r>
            <a:r>
              <a:rPr sz="2100" spc="-110" dirty="0">
                <a:latin typeface="Trebuchet MS"/>
                <a:cs typeface="Trebuchet MS"/>
              </a:rPr>
              <a:t>&amp;</a:t>
            </a:r>
            <a:r>
              <a:rPr sz="2100" spc="-225" dirty="0">
                <a:latin typeface="Trebuchet MS"/>
                <a:cs typeface="Trebuchet MS"/>
              </a:rPr>
              <a:t> </a:t>
            </a:r>
            <a:r>
              <a:rPr sz="2100" spc="145" dirty="0">
                <a:latin typeface="Trebuchet MS"/>
                <a:cs typeface="Trebuchet MS"/>
              </a:rPr>
              <a:t>CR  </a:t>
            </a:r>
            <a:r>
              <a:rPr sz="2100" spc="35" dirty="0">
                <a:latin typeface="Trebuchet MS"/>
                <a:cs typeface="Trebuchet MS"/>
              </a:rPr>
              <a:t>410</a:t>
            </a:r>
            <a:r>
              <a:rPr sz="2100" spc="-434" dirty="0">
                <a:latin typeface="Trebuchet MS"/>
                <a:cs typeface="Trebuchet MS"/>
              </a:rPr>
              <a:t> </a:t>
            </a:r>
            <a:r>
              <a:rPr sz="2100" spc="-45" dirty="0">
                <a:latin typeface="Trebuchet MS"/>
                <a:cs typeface="Trebuchet MS"/>
              </a:rPr>
              <a:t>- </a:t>
            </a:r>
            <a:r>
              <a:rPr sz="2100" dirty="0">
                <a:latin typeface="Trebuchet MS"/>
                <a:cs typeface="Trebuchet MS"/>
              </a:rPr>
              <a:t>Hamilton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56512" y="1441852"/>
            <a:ext cx="2370455" cy="1012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699"/>
              </a:lnSpc>
            </a:pPr>
            <a:r>
              <a:rPr sz="2100" dirty="0">
                <a:latin typeface="Trebuchet MS"/>
                <a:cs typeface="Trebuchet MS"/>
              </a:rPr>
              <a:t>N.</a:t>
            </a:r>
            <a:r>
              <a:rPr sz="2100" spc="-240" dirty="0">
                <a:latin typeface="Trebuchet MS"/>
                <a:cs typeface="Trebuchet MS"/>
              </a:rPr>
              <a:t> </a:t>
            </a:r>
            <a:r>
              <a:rPr sz="2100" spc="20" dirty="0">
                <a:latin typeface="Trebuchet MS"/>
                <a:cs typeface="Trebuchet MS"/>
              </a:rPr>
              <a:t>Bee</a:t>
            </a:r>
            <a:r>
              <a:rPr sz="2100" spc="-225" dirty="0">
                <a:latin typeface="Trebuchet MS"/>
                <a:cs typeface="Trebuchet MS"/>
              </a:rPr>
              <a:t> </a:t>
            </a:r>
            <a:r>
              <a:rPr sz="2100" spc="75" dirty="0">
                <a:latin typeface="Trebuchet MS"/>
                <a:cs typeface="Trebuchet MS"/>
              </a:rPr>
              <a:t>House</a:t>
            </a:r>
            <a:r>
              <a:rPr sz="2100" spc="-225" dirty="0">
                <a:latin typeface="Trebuchet MS"/>
                <a:cs typeface="Trebuchet MS"/>
              </a:rPr>
              <a:t> </a:t>
            </a:r>
            <a:r>
              <a:rPr sz="2100" spc="5" dirty="0">
                <a:latin typeface="Trebuchet MS"/>
                <a:cs typeface="Trebuchet MS"/>
              </a:rPr>
              <a:t>Creek  </a:t>
            </a:r>
            <a:r>
              <a:rPr sz="2100" spc="-110" dirty="0">
                <a:latin typeface="Trebuchet MS"/>
                <a:cs typeface="Trebuchet MS"/>
              </a:rPr>
              <a:t>&amp; </a:t>
            </a:r>
            <a:r>
              <a:rPr sz="2100" spc="-25" dirty="0">
                <a:latin typeface="Trebuchet MS"/>
                <a:cs typeface="Trebuchet MS"/>
              </a:rPr>
              <a:t>Slater </a:t>
            </a:r>
            <a:r>
              <a:rPr sz="2100" spc="45" dirty="0">
                <a:latin typeface="Trebuchet MS"/>
                <a:cs typeface="Trebuchet MS"/>
              </a:rPr>
              <a:t>Road </a:t>
            </a:r>
            <a:r>
              <a:rPr sz="2100" spc="-45" dirty="0">
                <a:latin typeface="Trebuchet MS"/>
                <a:cs typeface="Trebuchet MS"/>
              </a:rPr>
              <a:t>-  </a:t>
            </a:r>
            <a:r>
              <a:rPr sz="2100" spc="-10" dirty="0">
                <a:latin typeface="Trebuchet MS"/>
                <a:cs typeface="Trebuchet MS"/>
              </a:rPr>
              <a:t>Coryell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172152" y="5324123"/>
            <a:ext cx="2160905" cy="685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499"/>
              </a:lnSpc>
            </a:pPr>
            <a:r>
              <a:rPr sz="2100" dirty="0">
                <a:latin typeface="Trebuchet MS"/>
                <a:cs typeface="Trebuchet MS"/>
              </a:rPr>
              <a:t>S.</a:t>
            </a:r>
            <a:r>
              <a:rPr sz="2100" spc="-210" dirty="0">
                <a:latin typeface="Trebuchet MS"/>
                <a:cs typeface="Trebuchet MS"/>
              </a:rPr>
              <a:t> </a:t>
            </a:r>
            <a:r>
              <a:rPr sz="2100" spc="15" dirty="0">
                <a:latin typeface="Trebuchet MS"/>
                <a:cs typeface="Trebuchet MS"/>
              </a:rPr>
              <a:t>Leon</a:t>
            </a:r>
            <a:r>
              <a:rPr sz="2100" spc="-225" dirty="0">
                <a:latin typeface="Trebuchet MS"/>
                <a:cs typeface="Trebuchet MS"/>
              </a:rPr>
              <a:t> </a:t>
            </a:r>
            <a:r>
              <a:rPr sz="2100" spc="-50" dirty="0">
                <a:latin typeface="Trebuchet MS"/>
                <a:cs typeface="Trebuchet MS"/>
              </a:rPr>
              <a:t>River</a:t>
            </a:r>
            <a:r>
              <a:rPr sz="2100" spc="-229" dirty="0">
                <a:latin typeface="Trebuchet MS"/>
                <a:cs typeface="Trebuchet MS"/>
              </a:rPr>
              <a:t> </a:t>
            </a:r>
            <a:r>
              <a:rPr sz="2100" spc="-110" dirty="0">
                <a:latin typeface="Trebuchet MS"/>
                <a:cs typeface="Trebuchet MS"/>
              </a:rPr>
              <a:t>&amp;</a:t>
            </a:r>
            <a:r>
              <a:rPr sz="2100" spc="-215" dirty="0">
                <a:latin typeface="Trebuchet MS"/>
                <a:cs typeface="Trebuchet MS"/>
              </a:rPr>
              <a:t> </a:t>
            </a:r>
            <a:r>
              <a:rPr sz="2100" spc="145" dirty="0">
                <a:latin typeface="Trebuchet MS"/>
                <a:cs typeface="Trebuchet MS"/>
              </a:rPr>
              <a:t>CR  </a:t>
            </a:r>
            <a:r>
              <a:rPr sz="2100" spc="35" dirty="0">
                <a:latin typeface="Trebuchet MS"/>
                <a:cs typeface="Trebuchet MS"/>
              </a:rPr>
              <a:t>250</a:t>
            </a:r>
            <a:r>
              <a:rPr sz="2100" spc="-455" dirty="0">
                <a:latin typeface="Trebuchet MS"/>
                <a:cs typeface="Trebuchet MS"/>
              </a:rPr>
              <a:t> </a:t>
            </a:r>
            <a:r>
              <a:rPr sz="2100" spc="-45" dirty="0">
                <a:latin typeface="Trebuchet MS"/>
                <a:cs typeface="Trebuchet MS"/>
              </a:rPr>
              <a:t>- </a:t>
            </a:r>
            <a:r>
              <a:rPr sz="2100" spc="60" dirty="0">
                <a:latin typeface="Trebuchet MS"/>
                <a:cs typeface="Trebuchet MS"/>
              </a:rPr>
              <a:t>Comanche</a:t>
            </a:r>
            <a:endParaRPr sz="21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09352" y="0"/>
            <a:ext cx="8382647" cy="6858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47586" y="0"/>
            <a:ext cx="5844413" cy="685800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935194" y="1260221"/>
            <a:ext cx="7256805" cy="5597779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668" y="0"/>
            <a:ext cx="795655" cy="6858000"/>
          </a:xfrm>
          <a:custGeom>
            <a:avLst/>
            <a:gdLst/>
            <a:ahLst/>
            <a:cxnLst/>
            <a:rect l="l" t="t" r="r" b="b"/>
            <a:pathLst>
              <a:path w="795655" h="6858000">
                <a:moveTo>
                  <a:pt x="795528" y="0"/>
                </a:moveTo>
                <a:lnTo>
                  <a:pt x="0" y="0"/>
                </a:lnTo>
                <a:lnTo>
                  <a:pt x="795528" y="6858000"/>
                </a:lnTo>
                <a:lnTo>
                  <a:pt x="795528" y="0"/>
                </a:lnTo>
                <a:close/>
              </a:path>
            </a:pathLst>
          </a:custGeom>
          <a:solidFill>
            <a:srgbClr val="0077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302" y="0"/>
            <a:ext cx="808355" cy="6858000"/>
          </a:xfrm>
          <a:custGeom>
            <a:avLst/>
            <a:gdLst/>
            <a:ahLst/>
            <a:cxnLst/>
            <a:rect l="l" t="t" r="r" b="b"/>
            <a:pathLst>
              <a:path w="808355" h="6858000">
                <a:moveTo>
                  <a:pt x="808245" y="61"/>
                </a:moveTo>
                <a:lnTo>
                  <a:pt x="801895" y="61"/>
                </a:lnTo>
                <a:lnTo>
                  <a:pt x="801895" y="6411"/>
                </a:lnTo>
                <a:lnTo>
                  <a:pt x="795545" y="6411"/>
                </a:lnTo>
                <a:lnTo>
                  <a:pt x="795545" y="6748302"/>
                </a:lnTo>
                <a:lnTo>
                  <a:pt x="808182" y="6857236"/>
                </a:lnTo>
                <a:lnTo>
                  <a:pt x="801895" y="6857998"/>
                </a:lnTo>
                <a:lnTo>
                  <a:pt x="795521" y="6857998"/>
                </a:lnTo>
                <a:lnTo>
                  <a:pt x="808245" y="6858000"/>
                </a:lnTo>
                <a:lnTo>
                  <a:pt x="808245" y="61"/>
                </a:lnTo>
                <a:close/>
              </a:path>
              <a:path w="808355" h="6858000">
                <a:moveTo>
                  <a:pt x="12735" y="0"/>
                </a:moveTo>
                <a:lnTo>
                  <a:pt x="0" y="0"/>
                </a:lnTo>
                <a:lnTo>
                  <a:pt x="795521" y="6857998"/>
                </a:lnTo>
                <a:lnTo>
                  <a:pt x="795545" y="6748302"/>
                </a:lnTo>
                <a:lnTo>
                  <a:pt x="13479" y="6411"/>
                </a:lnTo>
                <a:lnTo>
                  <a:pt x="6367" y="6411"/>
                </a:lnTo>
                <a:lnTo>
                  <a:pt x="6367" y="61"/>
                </a:lnTo>
                <a:lnTo>
                  <a:pt x="12735" y="0"/>
                </a:lnTo>
                <a:close/>
              </a:path>
              <a:path w="808355" h="6858000">
                <a:moveTo>
                  <a:pt x="808245" y="0"/>
                </a:moveTo>
                <a:lnTo>
                  <a:pt x="12735" y="0"/>
                </a:lnTo>
                <a:lnTo>
                  <a:pt x="13479" y="6411"/>
                </a:lnTo>
                <a:lnTo>
                  <a:pt x="795545" y="6411"/>
                </a:lnTo>
                <a:lnTo>
                  <a:pt x="795545" y="61"/>
                </a:lnTo>
                <a:lnTo>
                  <a:pt x="808245" y="61"/>
                </a:lnTo>
                <a:close/>
              </a:path>
            </a:pathLst>
          </a:custGeom>
          <a:solidFill>
            <a:srgbClr val="0077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798830" cy="6845300"/>
          </a:xfrm>
          <a:custGeom>
            <a:avLst/>
            <a:gdLst/>
            <a:ahLst/>
            <a:cxnLst/>
            <a:rect l="l" t="t" r="r" b="b"/>
            <a:pathLst>
              <a:path w="798830" h="6845300">
                <a:moveTo>
                  <a:pt x="1473" y="0"/>
                </a:moveTo>
                <a:lnTo>
                  <a:pt x="0" y="0"/>
                </a:lnTo>
                <a:lnTo>
                  <a:pt x="0" y="6845300"/>
                </a:lnTo>
                <a:lnTo>
                  <a:pt x="798639" y="6845300"/>
                </a:lnTo>
                <a:lnTo>
                  <a:pt x="1473" y="0"/>
                </a:lnTo>
                <a:close/>
              </a:path>
            </a:pathLst>
          </a:custGeom>
          <a:solidFill>
            <a:srgbClr val="009A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805180" cy="6851650"/>
          </a:xfrm>
          <a:custGeom>
            <a:avLst/>
            <a:gdLst/>
            <a:ahLst/>
            <a:cxnLst/>
            <a:rect l="l" t="t" r="r" b="b"/>
            <a:pathLst>
              <a:path w="805180" h="6851650">
                <a:moveTo>
                  <a:pt x="791524" y="6838951"/>
                </a:moveTo>
                <a:lnTo>
                  <a:pt x="6350" y="6838951"/>
                </a:lnTo>
                <a:lnTo>
                  <a:pt x="6350" y="6845301"/>
                </a:lnTo>
                <a:lnTo>
                  <a:pt x="0" y="6845301"/>
                </a:lnTo>
                <a:lnTo>
                  <a:pt x="0" y="6851651"/>
                </a:lnTo>
                <a:lnTo>
                  <a:pt x="800417" y="6851651"/>
                </a:lnTo>
                <a:lnTo>
                  <a:pt x="802132" y="6850825"/>
                </a:lnTo>
                <a:lnTo>
                  <a:pt x="804545" y="6848158"/>
                </a:lnTo>
                <a:lnTo>
                  <a:pt x="805116" y="6846317"/>
                </a:lnTo>
                <a:lnTo>
                  <a:pt x="805089" y="6846063"/>
                </a:lnTo>
                <a:lnTo>
                  <a:pt x="792353" y="6846063"/>
                </a:lnTo>
                <a:lnTo>
                  <a:pt x="791524" y="6838951"/>
                </a:lnTo>
                <a:close/>
              </a:path>
              <a:path w="805180" h="6851650">
                <a:moveTo>
                  <a:pt x="7854" y="0"/>
                </a:moveTo>
                <a:lnTo>
                  <a:pt x="6350" y="0"/>
                </a:lnTo>
                <a:lnTo>
                  <a:pt x="6350" y="96574"/>
                </a:lnTo>
                <a:lnTo>
                  <a:pt x="791524" y="6838951"/>
                </a:lnTo>
                <a:lnTo>
                  <a:pt x="798639" y="6838951"/>
                </a:lnTo>
                <a:lnTo>
                  <a:pt x="798639" y="6845301"/>
                </a:lnTo>
                <a:lnTo>
                  <a:pt x="792353" y="6846063"/>
                </a:lnTo>
                <a:lnTo>
                  <a:pt x="805089" y="6846063"/>
                </a:lnTo>
                <a:lnTo>
                  <a:pt x="804926" y="6844539"/>
                </a:lnTo>
                <a:lnTo>
                  <a:pt x="7854" y="0"/>
                </a:lnTo>
                <a:close/>
              </a:path>
              <a:path w="805180" h="6851650">
                <a:moveTo>
                  <a:pt x="0" y="42046"/>
                </a:moveTo>
                <a:lnTo>
                  <a:pt x="0" y="6838951"/>
                </a:lnTo>
                <a:lnTo>
                  <a:pt x="6350" y="6838951"/>
                </a:lnTo>
                <a:lnTo>
                  <a:pt x="6350" y="96574"/>
                </a:lnTo>
                <a:lnTo>
                  <a:pt x="0" y="42046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46458" y="6256864"/>
            <a:ext cx="1567154" cy="499421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725856" y="287647"/>
            <a:ext cx="5419090" cy="751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650" b="1" u="none" spc="-85" dirty="0">
                <a:solidFill>
                  <a:srgbClr val="1A1B1E"/>
                </a:solidFill>
                <a:latin typeface="Calibri"/>
                <a:cs typeface="Calibri"/>
              </a:rPr>
              <a:t>Data </a:t>
            </a:r>
            <a:r>
              <a:rPr sz="4650" b="1" u="none" spc="-70" dirty="0">
                <a:solidFill>
                  <a:srgbClr val="1A1B1E"/>
                </a:solidFill>
                <a:latin typeface="Calibri"/>
                <a:cs typeface="Calibri"/>
              </a:rPr>
              <a:t>Delivery </a:t>
            </a:r>
            <a:r>
              <a:rPr sz="4650" b="1" u="none" spc="5" dirty="0">
                <a:solidFill>
                  <a:srgbClr val="1A1B1E"/>
                </a:solidFill>
                <a:latin typeface="Calibri"/>
                <a:cs typeface="Calibri"/>
              </a:rPr>
              <a:t>-</a:t>
            </a:r>
            <a:r>
              <a:rPr sz="4650" b="1" u="none" spc="-445" dirty="0">
                <a:solidFill>
                  <a:srgbClr val="1A1B1E"/>
                </a:solidFill>
                <a:latin typeface="Calibri"/>
                <a:cs typeface="Calibri"/>
              </a:rPr>
              <a:t> </a:t>
            </a:r>
            <a:r>
              <a:rPr sz="4650" b="1" u="none" spc="-80" dirty="0">
                <a:solidFill>
                  <a:srgbClr val="1A1B1E"/>
                </a:solidFill>
                <a:latin typeface="Calibri"/>
                <a:cs typeface="Calibri"/>
              </a:rPr>
              <a:t>Current</a:t>
            </a:r>
            <a:endParaRPr sz="46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44889" y="6402138"/>
            <a:ext cx="1161415" cy="314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50" u="sng" spc="30" dirty="0">
                <a:solidFill>
                  <a:srgbClr val="467885"/>
                </a:solidFill>
                <a:latin typeface="Trebuchet MS"/>
                <a:cs typeface="Trebuchet MS"/>
                <a:hlinkClick r:id="rId6"/>
              </a:rPr>
              <a:t>Dashboard</a:t>
            </a:r>
            <a:endParaRPr sz="185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17600" y="966572"/>
            <a:ext cx="10793780" cy="5192810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83484" y="1379778"/>
            <a:ext cx="6929674" cy="4587884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798139" y="3562977"/>
            <a:ext cx="73025" cy="99060"/>
          </a:xfrm>
          <a:custGeom>
            <a:avLst/>
            <a:gdLst/>
            <a:ahLst/>
            <a:cxnLst/>
            <a:rect l="l" t="t" r="r" b="b"/>
            <a:pathLst>
              <a:path w="73025" h="99060">
                <a:moveTo>
                  <a:pt x="36499" y="0"/>
                </a:moveTo>
                <a:lnTo>
                  <a:pt x="22293" y="3871"/>
                </a:lnTo>
                <a:lnTo>
                  <a:pt x="10691" y="14430"/>
                </a:lnTo>
                <a:lnTo>
                  <a:pt x="2868" y="30089"/>
                </a:lnTo>
                <a:lnTo>
                  <a:pt x="0" y="49263"/>
                </a:lnTo>
                <a:lnTo>
                  <a:pt x="2868" y="68437"/>
                </a:lnTo>
                <a:lnTo>
                  <a:pt x="10691" y="84096"/>
                </a:lnTo>
                <a:lnTo>
                  <a:pt x="22293" y="94654"/>
                </a:lnTo>
                <a:lnTo>
                  <a:pt x="36499" y="98526"/>
                </a:lnTo>
                <a:lnTo>
                  <a:pt x="50713" y="94654"/>
                </a:lnTo>
                <a:lnTo>
                  <a:pt x="62318" y="84096"/>
                </a:lnTo>
                <a:lnTo>
                  <a:pt x="70143" y="68437"/>
                </a:lnTo>
                <a:lnTo>
                  <a:pt x="73012" y="49263"/>
                </a:lnTo>
                <a:lnTo>
                  <a:pt x="70143" y="30089"/>
                </a:lnTo>
                <a:lnTo>
                  <a:pt x="62318" y="14430"/>
                </a:lnTo>
                <a:lnTo>
                  <a:pt x="50713" y="3871"/>
                </a:lnTo>
                <a:lnTo>
                  <a:pt x="36499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56850" y="0"/>
            <a:ext cx="8435149" cy="6858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95085" y="0"/>
            <a:ext cx="5896914" cy="685800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82692" y="1236243"/>
            <a:ext cx="7309307" cy="5621756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668" y="0"/>
            <a:ext cx="795655" cy="6858000"/>
          </a:xfrm>
          <a:custGeom>
            <a:avLst/>
            <a:gdLst/>
            <a:ahLst/>
            <a:cxnLst/>
            <a:rect l="l" t="t" r="r" b="b"/>
            <a:pathLst>
              <a:path w="795655" h="6858000">
                <a:moveTo>
                  <a:pt x="795528" y="0"/>
                </a:moveTo>
                <a:lnTo>
                  <a:pt x="0" y="0"/>
                </a:lnTo>
                <a:lnTo>
                  <a:pt x="795528" y="6858000"/>
                </a:lnTo>
                <a:lnTo>
                  <a:pt x="795528" y="0"/>
                </a:lnTo>
                <a:close/>
              </a:path>
            </a:pathLst>
          </a:custGeom>
          <a:solidFill>
            <a:srgbClr val="0077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302" y="0"/>
            <a:ext cx="808355" cy="6858000"/>
          </a:xfrm>
          <a:custGeom>
            <a:avLst/>
            <a:gdLst/>
            <a:ahLst/>
            <a:cxnLst/>
            <a:rect l="l" t="t" r="r" b="b"/>
            <a:pathLst>
              <a:path w="808355" h="6858000">
                <a:moveTo>
                  <a:pt x="808245" y="61"/>
                </a:moveTo>
                <a:lnTo>
                  <a:pt x="801895" y="61"/>
                </a:lnTo>
                <a:lnTo>
                  <a:pt x="801895" y="6411"/>
                </a:lnTo>
                <a:lnTo>
                  <a:pt x="795545" y="6411"/>
                </a:lnTo>
                <a:lnTo>
                  <a:pt x="795545" y="6748302"/>
                </a:lnTo>
                <a:lnTo>
                  <a:pt x="808182" y="6857236"/>
                </a:lnTo>
                <a:lnTo>
                  <a:pt x="801895" y="6857998"/>
                </a:lnTo>
                <a:lnTo>
                  <a:pt x="795521" y="6857998"/>
                </a:lnTo>
                <a:lnTo>
                  <a:pt x="808245" y="6858000"/>
                </a:lnTo>
                <a:lnTo>
                  <a:pt x="808245" y="61"/>
                </a:lnTo>
                <a:close/>
              </a:path>
              <a:path w="808355" h="6858000">
                <a:moveTo>
                  <a:pt x="12735" y="0"/>
                </a:moveTo>
                <a:lnTo>
                  <a:pt x="0" y="0"/>
                </a:lnTo>
                <a:lnTo>
                  <a:pt x="795521" y="6857998"/>
                </a:lnTo>
                <a:lnTo>
                  <a:pt x="795545" y="6748302"/>
                </a:lnTo>
                <a:lnTo>
                  <a:pt x="13479" y="6411"/>
                </a:lnTo>
                <a:lnTo>
                  <a:pt x="6367" y="6411"/>
                </a:lnTo>
                <a:lnTo>
                  <a:pt x="6367" y="61"/>
                </a:lnTo>
                <a:lnTo>
                  <a:pt x="12735" y="0"/>
                </a:lnTo>
                <a:close/>
              </a:path>
              <a:path w="808355" h="6858000">
                <a:moveTo>
                  <a:pt x="808245" y="0"/>
                </a:moveTo>
                <a:lnTo>
                  <a:pt x="12735" y="0"/>
                </a:lnTo>
                <a:lnTo>
                  <a:pt x="13479" y="6411"/>
                </a:lnTo>
                <a:lnTo>
                  <a:pt x="795545" y="6411"/>
                </a:lnTo>
                <a:lnTo>
                  <a:pt x="795545" y="61"/>
                </a:lnTo>
                <a:lnTo>
                  <a:pt x="808245" y="61"/>
                </a:lnTo>
                <a:close/>
              </a:path>
            </a:pathLst>
          </a:custGeom>
          <a:solidFill>
            <a:srgbClr val="0077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798830" cy="6845300"/>
          </a:xfrm>
          <a:custGeom>
            <a:avLst/>
            <a:gdLst/>
            <a:ahLst/>
            <a:cxnLst/>
            <a:rect l="l" t="t" r="r" b="b"/>
            <a:pathLst>
              <a:path w="798830" h="6845300">
                <a:moveTo>
                  <a:pt x="1473" y="0"/>
                </a:moveTo>
                <a:lnTo>
                  <a:pt x="0" y="0"/>
                </a:lnTo>
                <a:lnTo>
                  <a:pt x="0" y="6845300"/>
                </a:lnTo>
                <a:lnTo>
                  <a:pt x="798639" y="6845300"/>
                </a:lnTo>
                <a:lnTo>
                  <a:pt x="1473" y="0"/>
                </a:lnTo>
                <a:close/>
              </a:path>
            </a:pathLst>
          </a:custGeom>
          <a:solidFill>
            <a:srgbClr val="009A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805180" cy="6851650"/>
          </a:xfrm>
          <a:custGeom>
            <a:avLst/>
            <a:gdLst/>
            <a:ahLst/>
            <a:cxnLst/>
            <a:rect l="l" t="t" r="r" b="b"/>
            <a:pathLst>
              <a:path w="805180" h="6851650">
                <a:moveTo>
                  <a:pt x="791524" y="6838951"/>
                </a:moveTo>
                <a:lnTo>
                  <a:pt x="6350" y="6838951"/>
                </a:lnTo>
                <a:lnTo>
                  <a:pt x="6350" y="6845301"/>
                </a:lnTo>
                <a:lnTo>
                  <a:pt x="0" y="6845301"/>
                </a:lnTo>
                <a:lnTo>
                  <a:pt x="0" y="6851651"/>
                </a:lnTo>
                <a:lnTo>
                  <a:pt x="800417" y="6851651"/>
                </a:lnTo>
                <a:lnTo>
                  <a:pt x="802132" y="6850825"/>
                </a:lnTo>
                <a:lnTo>
                  <a:pt x="804545" y="6848158"/>
                </a:lnTo>
                <a:lnTo>
                  <a:pt x="805116" y="6846317"/>
                </a:lnTo>
                <a:lnTo>
                  <a:pt x="805089" y="6846063"/>
                </a:lnTo>
                <a:lnTo>
                  <a:pt x="792353" y="6846063"/>
                </a:lnTo>
                <a:lnTo>
                  <a:pt x="791524" y="6838951"/>
                </a:lnTo>
                <a:close/>
              </a:path>
              <a:path w="805180" h="6851650">
                <a:moveTo>
                  <a:pt x="7854" y="0"/>
                </a:moveTo>
                <a:lnTo>
                  <a:pt x="6350" y="0"/>
                </a:lnTo>
                <a:lnTo>
                  <a:pt x="6350" y="96574"/>
                </a:lnTo>
                <a:lnTo>
                  <a:pt x="791524" y="6838951"/>
                </a:lnTo>
                <a:lnTo>
                  <a:pt x="798639" y="6838951"/>
                </a:lnTo>
                <a:lnTo>
                  <a:pt x="798639" y="6845301"/>
                </a:lnTo>
                <a:lnTo>
                  <a:pt x="792353" y="6846063"/>
                </a:lnTo>
                <a:lnTo>
                  <a:pt x="805089" y="6846063"/>
                </a:lnTo>
                <a:lnTo>
                  <a:pt x="804926" y="6844539"/>
                </a:lnTo>
                <a:lnTo>
                  <a:pt x="7854" y="0"/>
                </a:lnTo>
                <a:close/>
              </a:path>
              <a:path w="805180" h="6851650">
                <a:moveTo>
                  <a:pt x="0" y="42046"/>
                </a:moveTo>
                <a:lnTo>
                  <a:pt x="0" y="6838951"/>
                </a:lnTo>
                <a:lnTo>
                  <a:pt x="6350" y="6838951"/>
                </a:lnTo>
                <a:lnTo>
                  <a:pt x="6350" y="96574"/>
                </a:lnTo>
                <a:lnTo>
                  <a:pt x="0" y="42046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72887" y="6267767"/>
            <a:ext cx="1567154" cy="499414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95808" y="1407797"/>
            <a:ext cx="8466972" cy="4715939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937382" y="3729726"/>
            <a:ext cx="1930559" cy="1598239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414990" y="287647"/>
            <a:ext cx="6042025" cy="751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650" b="1" u="none" spc="-85" dirty="0">
                <a:solidFill>
                  <a:srgbClr val="1A1B1E"/>
                </a:solidFill>
                <a:latin typeface="Calibri"/>
                <a:cs typeface="Calibri"/>
              </a:rPr>
              <a:t>Data </a:t>
            </a:r>
            <a:r>
              <a:rPr sz="4650" b="1" u="none" spc="-70" dirty="0">
                <a:solidFill>
                  <a:srgbClr val="1A1B1E"/>
                </a:solidFill>
                <a:latin typeface="Calibri"/>
                <a:cs typeface="Calibri"/>
              </a:rPr>
              <a:t>Delivery </a:t>
            </a:r>
            <a:r>
              <a:rPr sz="4650" b="1" u="none" spc="5" dirty="0">
                <a:solidFill>
                  <a:srgbClr val="1A1B1E"/>
                </a:solidFill>
                <a:latin typeface="Calibri"/>
                <a:cs typeface="Calibri"/>
              </a:rPr>
              <a:t>-</a:t>
            </a:r>
            <a:r>
              <a:rPr sz="4650" b="1" u="none" spc="-445" dirty="0">
                <a:solidFill>
                  <a:srgbClr val="1A1B1E"/>
                </a:solidFill>
                <a:latin typeface="Calibri"/>
                <a:cs typeface="Calibri"/>
              </a:rPr>
              <a:t> </a:t>
            </a:r>
            <a:r>
              <a:rPr sz="4650" b="1" u="none" spc="-70" dirty="0">
                <a:solidFill>
                  <a:srgbClr val="1A1B1E"/>
                </a:solidFill>
                <a:latin typeface="Calibri"/>
                <a:cs typeface="Calibri"/>
              </a:rPr>
              <a:t>Upcoming</a:t>
            </a:r>
            <a:endParaRPr sz="4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96969" y="0"/>
            <a:ext cx="8395030" cy="6858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35191" y="0"/>
            <a:ext cx="5856808" cy="685800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922802" y="1248219"/>
            <a:ext cx="7269197" cy="560978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668" y="0"/>
            <a:ext cx="795655" cy="6858000"/>
          </a:xfrm>
          <a:custGeom>
            <a:avLst/>
            <a:gdLst/>
            <a:ahLst/>
            <a:cxnLst/>
            <a:rect l="l" t="t" r="r" b="b"/>
            <a:pathLst>
              <a:path w="795655" h="6858000">
                <a:moveTo>
                  <a:pt x="795528" y="0"/>
                </a:moveTo>
                <a:lnTo>
                  <a:pt x="0" y="0"/>
                </a:lnTo>
                <a:lnTo>
                  <a:pt x="795528" y="6858000"/>
                </a:lnTo>
                <a:lnTo>
                  <a:pt x="795528" y="0"/>
                </a:lnTo>
                <a:close/>
              </a:path>
            </a:pathLst>
          </a:custGeom>
          <a:solidFill>
            <a:srgbClr val="0077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302" y="0"/>
            <a:ext cx="808355" cy="6858000"/>
          </a:xfrm>
          <a:custGeom>
            <a:avLst/>
            <a:gdLst/>
            <a:ahLst/>
            <a:cxnLst/>
            <a:rect l="l" t="t" r="r" b="b"/>
            <a:pathLst>
              <a:path w="808355" h="6858000">
                <a:moveTo>
                  <a:pt x="808245" y="61"/>
                </a:moveTo>
                <a:lnTo>
                  <a:pt x="801895" y="61"/>
                </a:lnTo>
                <a:lnTo>
                  <a:pt x="801895" y="6411"/>
                </a:lnTo>
                <a:lnTo>
                  <a:pt x="795545" y="6411"/>
                </a:lnTo>
                <a:lnTo>
                  <a:pt x="795545" y="6748302"/>
                </a:lnTo>
                <a:lnTo>
                  <a:pt x="808182" y="6857236"/>
                </a:lnTo>
                <a:lnTo>
                  <a:pt x="801895" y="6857998"/>
                </a:lnTo>
                <a:lnTo>
                  <a:pt x="795521" y="6857998"/>
                </a:lnTo>
                <a:lnTo>
                  <a:pt x="808245" y="6858000"/>
                </a:lnTo>
                <a:lnTo>
                  <a:pt x="808245" y="61"/>
                </a:lnTo>
                <a:close/>
              </a:path>
              <a:path w="808355" h="6858000">
                <a:moveTo>
                  <a:pt x="12735" y="0"/>
                </a:moveTo>
                <a:lnTo>
                  <a:pt x="0" y="0"/>
                </a:lnTo>
                <a:lnTo>
                  <a:pt x="795521" y="6857998"/>
                </a:lnTo>
                <a:lnTo>
                  <a:pt x="795545" y="6748302"/>
                </a:lnTo>
                <a:lnTo>
                  <a:pt x="13479" y="6411"/>
                </a:lnTo>
                <a:lnTo>
                  <a:pt x="6367" y="6411"/>
                </a:lnTo>
                <a:lnTo>
                  <a:pt x="6367" y="61"/>
                </a:lnTo>
                <a:lnTo>
                  <a:pt x="12735" y="0"/>
                </a:lnTo>
                <a:close/>
              </a:path>
              <a:path w="808355" h="6858000">
                <a:moveTo>
                  <a:pt x="808245" y="0"/>
                </a:moveTo>
                <a:lnTo>
                  <a:pt x="12735" y="0"/>
                </a:lnTo>
                <a:lnTo>
                  <a:pt x="13479" y="6411"/>
                </a:lnTo>
                <a:lnTo>
                  <a:pt x="795545" y="6411"/>
                </a:lnTo>
                <a:lnTo>
                  <a:pt x="795545" y="61"/>
                </a:lnTo>
                <a:lnTo>
                  <a:pt x="808245" y="61"/>
                </a:lnTo>
                <a:close/>
              </a:path>
            </a:pathLst>
          </a:custGeom>
          <a:solidFill>
            <a:srgbClr val="0077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798830" cy="6845300"/>
          </a:xfrm>
          <a:custGeom>
            <a:avLst/>
            <a:gdLst/>
            <a:ahLst/>
            <a:cxnLst/>
            <a:rect l="l" t="t" r="r" b="b"/>
            <a:pathLst>
              <a:path w="798830" h="6845300">
                <a:moveTo>
                  <a:pt x="1473" y="0"/>
                </a:moveTo>
                <a:lnTo>
                  <a:pt x="0" y="0"/>
                </a:lnTo>
                <a:lnTo>
                  <a:pt x="0" y="6845300"/>
                </a:lnTo>
                <a:lnTo>
                  <a:pt x="798639" y="6845300"/>
                </a:lnTo>
                <a:lnTo>
                  <a:pt x="1473" y="0"/>
                </a:lnTo>
                <a:close/>
              </a:path>
            </a:pathLst>
          </a:custGeom>
          <a:solidFill>
            <a:srgbClr val="009A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805180" cy="6851650"/>
          </a:xfrm>
          <a:custGeom>
            <a:avLst/>
            <a:gdLst/>
            <a:ahLst/>
            <a:cxnLst/>
            <a:rect l="l" t="t" r="r" b="b"/>
            <a:pathLst>
              <a:path w="805180" h="6851650">
                <a:moveTo>
                  <a:pt x="791524" y="6838951"/>
                </a:moveTo>
                <a:lnTo>
                  <a:pt x="6350" y="6838951"/>
                </a:lnTo>
                <a:lnTo>
                  <a:pt x="6350" y="6845301"/>
                </a:lnTo>
                <a:lnTo>
                  <a:pt x="0" y="6845301"/>
                </a:lnTo>
                <a:lnTo>
                  <a:pt x="0" y="6851651"/>
                </a:lnTo>
                <a:lnTo>
                  <a:pt x="800417" y="6851651"/>
                </a:lnTo>
                <a:lnTo>
                  <a:pt x="802132" y="6850825"/>
                </a:lnTo>
                <a:lnTo>
                  <a:pt x="804545" y="6848158"/>
                </a:lnTo>
                <a:lnTo>
                  <a:pt x="805116" y="6846317"/>
                </a:lnTo>
                <a:lnTo>
                  <a:pt x="805089" y="6846063"/>
                </a:lnTo>
                <a:lnTo>
                  <a:pt x="792353" y="6846063"/>
                </a:lnTo>
                <a:lnTo>
                  <a:pt x="791524" y="6838951"/>
                </a:lnTo>
                <a:close/>
              </a:path>
              <a:path w="805180" h="6851650">
                <a:moveTo>
                  <a:pt x="7854" y="0"/>
                </a:moveTo>
                <a:lnTo>
                  <a:pt x="6350" y="0"/>
                </a:lnTo>
                <a:lnTo>
                  <a:pt x="6350" y="96574"/>
                </a:lnTo>
                <a:lnTo>
                  <a:pt x="791524" y="6838951"/>
                </a:lnTo>
                <a:lnTo>
                  <a:pt x="798639" y="6838951"/>
                </a:lnTo>
                <a:lnTo>
                  <a:pt x="798639" y="6845301"/>
                </a:lnTo>
                <a:lnTo>
                  <a:pt x="792353" y="6846063"/>
                </a:lnTo>
                <a:lnTo>
                  <a:pt x="805089" y="6846063"/>
                </a:lnTo>
                <a:lnTo>
                  <a:pt x="804926" y="6844539"/>
                </a:lnTo>
                <a:lnTo>
                  <a:pt x="7854" y="0"/>
                </a:lnTo>
                <a:close/>
              </a:path>
              <a:path w="805180" h="6851650">
                <a:moveTo>
                  <a:pt x="0" y="42046"/>
                </a:moveTo>
                <a:lnTo>
                  <a:pt x="0" y="6838951"/>
                </a:lnTo>
                <a:lnTo>
                  <a:pt x="6350" y="6838951"/>
                </a:lnTo>
                <a:lnTo>
                  <a:pt x="6350" y="96574"/>
                </a:lnTo>
                <a:lnTo>
                  <a:pt x="0" y="42046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72887" y="6267767"/>
            <a:ext cx="1567154" cy="499414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629597" y="1960120"/>
            <a:ext cx="3069590" cy="2223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4650" b="1" spc="-60" dirty="0">
                <a:solidFill>
                  <a:srgbClr val="1A1B1E"/>
                </a:solidFill>
                <a:latin typeface="Calibri"/>
                <a:cs typeface="Calibri"/>
              </a:rPr>
              <a:t>THANK</a:t>
            </a:r>
            <a:r>
              <a:rPr sz="4650" b="1" spc="-254" dirty="0">
                <a:solidFill>
                  <a:srgbClr val="1A1B1E"/>
                </a:solidFill>
                <a:latin typeface="Calibri"/>
                <a:cs typeface="Calibri"/>
              </a:rPr>
              <a:t> </a:t>
            </a:r>
            <a:r>
              <a:rPr sz="4650" b="1" spc="-110" dirty="0">
                <a:solidFill>
                  <a:srgbClr val="1A1B1E"/>
                </a:solidFill>
                <a:latin typeface="Calibri"/>
                <a:cs typeface="Calibri"/>
              </a:rPr>
              <a:t>YOU</a:t>
            </a:r>
            <a:endParaRPr sz="46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5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4650" b="1" spc="-75" dirty="0">
                <a:solidFill>
                  <a:srgbClr val="1A1B1E"/>
                </a:solidFill>
                <a:latin typeface="Calibri"/>
                <a:cs typeface="Calibri"/>
              </a:rPr>
              <a:t>QU</a:t>
            </a:r>
            <a:r>
              <a:rPr sz="4650" b="1" spc="-125" dirty="0">
                <a:solidFill>
                  <a:srgbClr val="1A1B1E"/>
                </a:solidFill>
                <a:latin typeface="Calibri"/>
                <a:cs typeface="Calibri"/>
              </a:rPr>
              <a:t>E</a:t>
            </a:r>
            <a:r>
              <a:rPr sz="4650" b="1" spc="-130" dirty="0">
                <a:solidFill>
                  <a:srgbClr val="1A1B1E"/>
                </a:solidFill>
                <a:latin typeface="Calibri"/>
                <a:cs typeface="Calibri"/>
              </a:rPr>
              <a:t>S</a:t>
            </a:r>
            <a:r>
              <a:rPr sz="4650" b="1" spc="-75" dirty="0">
                <a:solidFill>
                  <a:srgbClr val="1A1B1E"/>
                </a:solidFill>
                <a:latin typeface="Calibri"/>
                <a:cs typeface="Calibri"/>
              </a:rPr>
              <a:t>T</a:t>
            </a:r>
            <a:r>
              <a:rPr sz="4650" b="1" spc="-80" dirty="0">
                <a:solidFill>
                  <a:srgbClr val="1A1B1E"/>
                </a:solidFill>
                <a:latin typeface="Calibri"/>
                <a:cs typeface="Calibri"/>
              </a:rPr>
              <a:t>IONS?</a:t>
            </a:r>
            <a:endParaRPr sz="4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1622" y="97736"/>
            <a:ext cx="6406515" cy="1905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80000"/>
              </a:lnSpc>
            </a:pPr>
            <a:r>
              <a:rPr sz="5000" b="1" u="none" dirty="0">
                <a:latin typeface="Baskerville Old Face"/>
                <a:cs typeface="Baskerville Old Face"/>
              </a:rPr>
              <a:t>Reducing </a:t>
            </a:r>
            <a:r>
              <a:rPr sz="5000" b="1" u="none" spc="5" dirty="0">
                <a:latin typeface="Baskerville Old Face"/>
                <a:cs typeface="Baskerville Old Face"/>
              </a:rPr>
              <a:t>Flood Risk</a:t>
            </a:r>
            <a:r>
              <a:rPr sz="5000" b="1" u="none" spc="-185" dirty="0">
                <a:latin typeface="Baskerville Old Face"/>
                <a:cs typeface="Baskerville Old Face"/>
              </a:rPr>
              <a:t> </a:t>
            </a:r>
            <a:r>
              <a:rPr sz="5000" b="1" u="none" spc="5" dirty="0">
                <a:latin typeface="Baskerville Old Face"/>
                <a:cs typeface="Baskerville Old Face"/>
              </a:rPr>
              <a:t>and  </a:t>
            </a:r>
            <a:r>
              <a:rPr sz="5000" b="1" u="none" dirty="0">
                <a:latin typeface="Baskerville Old Face"/>
                <a:cs typeface="Baskerville Old Face"/>
              </a:rPr>
              <a:t>Damage</a:t>
            </a:r>
            <a:r>
              <a:rPr sz="5000" b="1" u="none" spc="-114" dirty="0">
                <a:latin typeface="Baskerville Old Face"/>
                <a:cs typeface="Baskerville Old Face"/>
              </a:rPr>
              <a:t> </a:t>
            </a:r>
            <a:r>
              <a:rPr sz="5000" b="1" u="none" dirty="0">
                <a:latin typeface="Baskerville Old Face"/>
                <a:cs typeface="Baskerville Old Face"/>
              </a:rPr>
              <a:t>in</a:t>
            </a:r>
            <a:endParaRPr sz="5000">
              <a:latin typeface="Baskerville Old Face"/>
              <a:cs typeface="Baskerville Old Face"/>
            </a:endParaRPr>
          </a:p>
          <a:p>
            <a:pPr marL="12700">
              <a:lnSpc>
                <a:spcPts val="5400"/>
              </a:lnSpc>
            </a:pPr>
            <a:r>
              <a:rPr sz="5000" b="1" u="none" dirty="0">
                <a:latin typeface="Baskerville Old Face"/>
                <a:cs typeface="Baskerville Old Face"/>
              </a:rPr>
              <a:t>Central</a:t>
            </a:r>
            <a:r>
              <a:rPr sz="5000" b="1" u="none" spc="-110" dirty="0">
                <a:latin typeface="Baskerville Old Face"/>
                <a:cs typeface="Baskerville Old Face"/>
              </a:rPr>
              <a:t> </a:t>
            </a:r>
            <a:r>
              <a:rPr sz="5000" b="1" u="none" dirty="0">
                <a:latin typeface="Baskerville Old Face"/>
                <a:cs typeface="Baskerville Old Face"/>
              </a:rPr>
              <a:t>Texas</a:t>
            </a:r>
            <a:endParaRPr sz="5000">
              <a:latin typeface="Baskerville Old Face"/>
              <a:cs typeface="Baskerville Old Fac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8122" y="2043803"/>
            <a:ext cx="3529329" cy="1445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384">
              <a:lnSpc>
                <a:spcPct val="100000"/>
              </a:lnSpc>
            </a:pPr>
            <a:r>
              <a:rPr sz="1350" dirty="0">
                <a:solidFill>
                  <a:srgbClr val="93A2B8"/>
                </a:solidFill>
                <a:latin typeface="Arial"/>
                <a:cs typeface="Arial"/>
              </a:rPr>
              <a:t>Leon </a:t>
            </a:r>
            <a:r>
              <a:rPr sz="1350" spc="-5" dirty="0">
                <a:solidFill>
                  <a:srgbClr val="93A2B8"/>
                </a:solidFill>
                <a:latin typeface="Arial"/>
                <a:cs typeface="Arial"/>
              </a:rPr>
              <a:t>River </a:t>
            </a:r>
            <a:r>
              <a:rPr sz="1350" dirty="0">
                <a:solidFill>
                  <a:srgbClr val="93A2B8"/>
                </a:solidFill>
                <a:latin typeface="Arial"/>
                <a:cs typeface="Arial"/>
              </a:rPr>
              <a:t>and Cowhouse Creek</a:t>
            </a:r>
            <a:r>
              <a:rPr sz="1350" spc="-130" dirty="0">
                <a:solidFill>
                  <a:srgbClr val="93A2B8"/>
                </a:solidFill>
                <a:latin typeface="Arial"/>
                <a:cs typeface="Arial"/>
              </a:rPr>
              <a:t> </a:t>
            </a:r>
            <a:r>
              <a:rPr sz="1350" spc="-5" dirty="0">
                <a:solidFill>
                  <a:srgbClr val="93A2B8"/>
                </a:solidFill>
                <a:latin typeface="Arial"/>
                <a:cs typeface="Arial"/>
              </a:rPr>
              <a:t>Watersheds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12700" marR="669925">
              <a:lnSpc>
                <a:spcPct val="99700"/>
              </a:lnSpc>
            </a:pPr>
            <a:r>
              <a:rPr sz="1800" b="1" spc="-5" dirty="0">
                <a:latin typeface="Calibri"/>
                <a:cs typeface="Calibri"/>
              </a:rPr>
              <a:t>Community </a:t>
            </a:r>
            <a:r>
              <a:rPr sz="1800" b="1" spc="-10" dirty="0">
                <a:latin typeface="Calibri"/>
                <a:cs typeface="Calibri"/>
              </a:rPr>
              <a:t>Engagement to  Improve </a:t>
            </a:r>
            <a:r>
              <a:rPr sz="1800" b="1" spc="-5" dirty="0">
                <a:latin typeface="Calibri"/>
                <a:cs typeface="Calibri"/>
              </a:rPr>
              <a:t>Flooding </a:t>
            </a:r>
            <a:r>
              <a:rPr sz="1800" b="1" dirty="0">
                <a:latin typeface="Calibri"/>
                <a:cs typeface="Calibri"/>
              </a:rPr>
              <a:t>and</a:t>
            </a:r>
            <a:r>
              <a:rPr sz="1800" b="1" spc="-10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Related  </a:t>
            </a:r>
            <a:r>
              <a:rPr sz="1800" b="1" spc="-20" dirty="0">
                <a:latin typeface="Calibri"/>
                <a:cs typeface="Calibri"/>
              </a:rPr>
              <a:t>Water </a:t>
            </a:r>
            <a:r>
              <a:rPr sz="1800" b="1" dirty="0">
                <a:latin typeface="Calibri"/>
                <a:cs typeface="Calibri"/>
              </a:rPr>
              <a:t>Issues</a:t>
            </a:r>
            <a:r>
              <a:rPr sz="1800" b="1" spc="-7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Updates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4573" y="2369822"/>
            <a:ext cx="3217545" cy="0"/>
          </a:xfrm>
          <a:custGeom>
            <a:avLst/>
            <a:gdLst/>
            <a:ahLst/>
            <a:cxnLst/>
            <a:rect l="l" t="t" r="r" b="b"/>
            <a:pathLst>
              <a:path w="3217545">
                <a:moveTo>
                  <a:pt x="0" y="0"/>
                </a:moveTo>
                <a:lnTo>
                  <a:pt x="3217087" y="0"/>
                </a:lnTo>
              </a:path>
            </a:pathLst>
          </a:custGeom>
          <a:ln w="28575">
            <a:solidFill>
              <a:srgbClr val="4966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7457" y="4669450"/>
            <a:ext cx="1492794" cy="387549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984842" y="1086053"/>
            <a:ext cx="4664581" cy="3419259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7096" y="0"/>
            <a:ext cx="8491727" cy="159867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8655" y="0"/>
            <a:ext cx="8375650" cy="1514475"/>
          </a:xfrm>
          <a:custGeom>
            <a:avLst/>
            <a:gdLst/>
            <a:ahLst/>
            <a:cxnLst/>
            <a:rect l="l" t="t" r="r" b="b"/>
            <a:pathLst>
              <a:path w="8375650" h="1514475">
                <a:moveTo>
                  <a:pt x="0" y="0"/>
                </a:moveTo>
                <a:lnTo>
                  <a:pt x="8375586" y="0"/>
                </a:lnTo>
                <a:lnTo>
                  <a:pt x="8375586" y="1514106"/>
                </a:lnTo>
                <a:lnTo>
                  <a:pt x="0" y="1514106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5416" y="575913"/>
            <a:ext cx="3467735" cy="488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b="1" u="none" spc="-5" dirty="0">
                <a:latin typeface="Baskerville Old Face"/>
                <a:cs typeface="Baskerville Old Face"/>
              </a:rPr>
              <a:t>Stakeholder</a:t>
            </a:r>
            <a:r>
              <a:rPr sz="3000" b="1" u="none" spc="-45" dirty="0">
                <a:latin typeface="Baskerville Old Face"/>
                <a:cs typeface="Baskerville Old Face"/>
              </a:rPr>
              <a:t> </a:t>
            </a:r>
            <a:r>
              <a:rPr sz="3000" b="1" u="none" spc="-5" dirty="0">
                <a:latin typeface="Baskerville Old Face"/>
                <a:cs typeface="Baskerville Old Face"/>
              </a:rPr>
              <a:t>Interviews</a:t>
            </a:r>
            <a:endParaRPr sz="3000">
              <a:latin typeface="Baskerville Old Face"/>
              <a:cs typeface="Baskerville Old Fac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4129" y="569213"/>
            <a:ext cx="96520" cy="528320"/>
          </a:xfrm>
          <a:custGeom>
            <a:avLst/>
            <a:gdLst/>
            <a:ahLst/>
            <a:cxnLst/>
            <a:rect l="l" t="t" r="r" b="b"/>
            <a:pathLst>
              <a:path w="96520" h="528319">
                <a:moveTo>
                  <a:pt x="0" y="0"/>
                </a:moveTo>
                <a:lnTo>
                  <a:pt x="96011" y="0"/>
                </a:lnTo>
                <a:lnTo>
                  <a:pt x="96011" y="528065"/>
                </a:lnTo>
                <a:lnTo>
                  <a:pt x="0" y="528065"/>
                </a:lnTo>
                <a:lnTo>
                  <a:pt x="0" y="0"/>
                </a:lnTo>
                <a:close/>
              </a:path>
            </a:pathLst>
          </a:custGeom>
          <a:solidFill>
            <a:srgbClr val="619D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48877" y="1759985"/>
            <a:ext cx="5208270" cy="261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5" dirty="0">
                <a:latin typeface="Baskerville Old Face"/>
                <a:cs typeface="Baskerville Old Face"/>
              </a:rPr>
              <a:t>Who </a:t>
            </a:r>
            <a:r>
              <a:rPr sz="2400" b="1" dirty="0">
                <a:latin typeface="Baskerville Old Face"/>
                <a:cs typeface="Baskerville Old Face"/>
              </a:rPr>
              <a:t>We</a:t>
            </a:r>
            <a:r>
              <a:rPr sz="2400" b="1" spc="-75" dirty="0">
                <a:latin typeface="Baskerville Old Face"/>
                <a:cs typeface="Baskerville Old Face"/>
              </a:rPr>
              <a:t> </a:t>
            </a:r>
            <a:r>
              <a:rPr sz="2400" b="1" dirty="0">
                <a:latin typeface="Baskerville Old Face"/>
                <a:cs typeface="Baskerville Old Face"/>
              </a:rPr>
              <a:t>Interviewed</a:t>
            </a:r>
            <a:endParaRPr sz="2400">
              <a:latin typeface="Baskerville Old Face"/>
              <a:cs typeface="Baskerville Old Face"/>
            </a:endParaRPr>
          </a:p>
          <a:p>
            <a:pPr marL="756285" indent="-286385">
              <a:lnSpc>
                <a:spcPts val="2735"/>
              </a:lnSpc>
              <a:spcBef>
                <a:spcPts val="1655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400" spc="-5" dirty="0">
                <a:latin typeface="Baskerville Old Face"/>
                <a:cs typeface="Baskerville Old Face"/>
              </a:rPr>
              <a:t>City and County</a:t>
            </a:r>
            <a:r>
              <a:rPr sz="2400" spc="-20" dirty="0">
                <a:latin typeface="Baskerville Old Face"/>
                <a:cs typeface="Baskerville Old Face"/>
              </a:rPr>
              <a:t> </a:t>
            </a:r>
            <a:r>
              <a:rPr sz="2400" spc="-5" dirty="0">
                <a:latin typeface="Baskerville Old Face"/>
                <a:cs typeface="Baskerville Old Face"/>
              </a:rPr>
              <a:t>leaders</a:t>
            </a:r>
            <a:endParaRPr sz="2400">
              <a:latin typeface="Baskerville Old Face"/>
              <a:cs typeface="Baskerville Old Face"/>
            </a:endParaRPr>
          </a:p>
          <a:p>
            <a:pPr marL="756285" indent="-286385">
              <a:lnSpc>
                <a:spcPts val="259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400" spc="-5" dirty="0">
                <a:latin typeface="Baskerville Old Face"/>
                <a:cs typeface="Baskerville Old Face"/>
              </a:rPr>
              <a:t>Emergency Response</a:t>
            </a:r>
            <a:r>
              <a:rPr sz="2400" spc="-15" dirty="0">
                <a:latin typeface="Baskerville Old Face"/>
                <a:cs typeface="Baskerville Old Face"/>
              </a:rPr>
              <a:t> </a:t>
            </a:r>
            <a:r>
              <a:rPr sz="2400" dirty="0">
                <a:latin typeface="Baskerville Old Face"/>
                <a:cs typeface="Baskerville Old Face"/>
              </a:rPr>
              <a:t>Coordinators</a:t>
            </a:r>
            <a:endParaRPr sz="2400">
              <a:latin typeface="Baskerville Old Face"/>
              <a:cs typeface="Baskerville Old Face"/>
            </a:endParaRPr>
          </a:p>
          <a:p>
            <a:pPr marL="756285" indent="-286385">
              <a:lnSpc>
                <a:spcPts val="259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400" dirty="0">
                <a:latin typeface="Baskerville Old Face"/>
                <a:cs typeface="Baskerville Old Face"/>
              </a:rPr>
              <a:t>Educators</a:t>
            </a:r>
            <a:endParaRPr sz="2400">
              <a:latin typeface="Baskerville Old Face"/>
              <a:cs typeface="Baskerville Old Face"/>
            </a:endParaRPr>
          </a:p>
          <a:p>
            <a:pPr marL="756285" indent="-286385">
              <a:lnSpc>
                <a:spcPts val="259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400" spc="-5" dirty="0">
                <a:latin typeface="Baskerville Old Face"/>
                <a:cs typeface="Baskerville Old Face"/>
              </a:rPr>
              <a:t>Utility</a:t>
            </a:r>
            <a:r>
              <a:rPr sz="2400" spc="-50" dirty="0">
                <a:latin typeface="Baskerville Old Face"/>
                <a:cs typeface="Baskerville Old Face"/>
              </a:rPr>
              <a:t> </a:t>
            </a:r>
            <a:r>
              <a:rPr sz="2400" dirty="0">
                <a:latin typeface="Baskerville Old Face"/>
                <a:cs typeface="Baskerville Old Face"/>
              </a:rPr>
              <a:t>operators</a:t>
            </a:r>
            <a:endParaRPr sz="2400">
              <a:latin typeface="Baskerville Old Face"/>
              <a:cs typeface="Baskerville Old Face"/>
            </a:endParaRPr>
          </a:p>
          <a:p>
            <a:pPr marL="756285" indent="-286385">
              <a:lnSpc>
                <a:spcPts val="259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400" spc="-5" dirty="0">
                <a:latin typeface="Baskerville Old Face"/>
                <a:cs typeface="Baskerville Old Face"/>
              </a:rPr>
              <a:t>Business and industry</a:t>
            </a:r>
            <a:r>
              <a:rPr sz="2400" spc="5" dirty="0">
                <a:latin typeface="Baskerville Old Face"/>
                <a:cs typeface="Baskerville Old Face"/>
              </a:rPr>
              <a:t> </a:t>
            </a:r>
            <a:r>
              <a:rPr sz="2400" spc="-5" dirty="0">
                <a:latin typeface="Baskerville Old Face"/>
                <a:cs typeface="Baskerville Old Face"/>
              </a:rPr>
              <a:t>leaders</a:t>
            </a:r>
            <a:endParaRPr sz="2400">
              <a:latin typeface="Baskerville Old Face"/>
              <a:cs typeface="Baskerville Old Face"/>
            </a:endParaRPr>
          </a:p>
          <a:p>
            <a:pPr marL="756285" indent="-286385">
              <a:lnSpc>
                <a:spcPts val="2735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400" spc="-5" dirty="0">
                <a:latin typeface="Baskerville Old Face"/>
                <a:cs typeface="Baskerville Old Face"/>
              </a:rPr>
              <a:t>Civic and community</a:t>
            </a:r>
            <a:r>
              <a:rPr sz="2400" spc="45" dirty="0">
                <a:latin typeface="Baskerville Old Face"/>
                <a:cs typeface="Baskerville Old Face"/>
              </a:rPr>
              <a:t> </a:t>
            </a:r>
            <a:r>
              <a:rPr sz="2400" spc="-5" dirty="0">
                <a:latin typeface="Baskerville Old Face"/>
                <a:cs typeface="Baskerville Old Face"/>
              </a:rPr>
              <a:t>representatives</a:t>
            </a:r>
            <a:endParaRPr sz="2400">
              <a:latin typeface="Baskerville Old Face"/>
              <a:cs typeface="Baskerville Old Face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25196" y="4648390"/>
            <a:ext cx="1493646" cy="390169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7096" y="0"/>
            <a:ext cx="8491727" cy="159867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8655" y="0"/>
            <a:ext cx="8375650" cy="1514475"/>
          </a:xfrm>
          <a:custGeom>
            <a:avLst/>
            <a:gdLst/>
            <a:ahLst/>
            <a:cxnLst/>
            <a:rect l="l" t="t" r="r" b="b"/>
            <a:pathLst>
              <a:path w="8375650" h="1514475">
                <a:moveTo>
                  <a:pt x="0" y="0"/>
                </a:moveTo>
                <a:lnTo>
                  <a:pt x="8375586" y="0"/>
                </a:lnTo>
                <a:lnTo>
                  <a:pt x="8375586" y="1514106"/>
                </a:lnTo>
                <a:lnTo>
                  <a:pt x="0" y="1514106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5416" y="375126"/>
            <a:ext cx="6096635" cy="488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b="1" u="none" spc="5" dirty="0">
                <a:latin typeface="Baskerville Old Face"/>
                <a:cs typeface="Baskerville Old Face"/>
              </a:rPr>
              <a:t>What We Heard </a:t>
            </a:r>
            <a:r>
              <a:rPr sz="3000" b="1" u="none" dirty="0">
                <a:latin typeface="Baskerville Old Face"/>
                <a:cs typeface="Baskerville Old Face"/>
              </a:rPr>
              <a:t>About State </a:t>
            </a:r>
            <a:r>
              <a:rPr sz="3000" b="1" u="none" spc="5" dirty="0">
                <a:latin typeface="Baskerville Old Face"/>
                <a:cs typeface="Baskerville Old Face"/>
              </a:rPr>
              <a:t>and</a:t>
            </a:r>
            <a:r>
              <a:rPr sz="3000" b="1" u="none" spc="-245" dirty="0">
                <a:latin typeface="Baskerville Old Face"/>
                <a:cs typeface="Baskerville Old Face"/>
              </a:rPr>
              <a:t> </a:t>
            </a:r>
            <a:r>
              <a:rPr sz="3000" b="1" u="none" dirty="0">
                <a:latin typeface="Baskerville Old Face"/>
                <a:cs typeface="Baskerville Old Face"/>
              </a:rPr>
              <a:t>Local</a:t>
            </a:r>
            <a:endParaRPr sz="3000">
              <a:latin typeface="Baskerville Old Face"/>
              <a:cs typeface="Baskerville Old Fac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5416" y="740886"/>
            <a:ext cx="1946910" cy="488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b="1" spc="-5" dirty="0">
                <a:latin typeface="Baskerville Old Face"/>
                <a:cs typeface="Baskerville Old Face"/>
              </a:rPr>
              <a:t>Government</a:t>
            </a:r>
            <a:endParaRPr sz="3000">
              <a:latin typeface="Baskerville Old Face"/>
              <a:cs typeface="Baskerville Old Face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74129" y="569213"/>
            <a:ext cx="96520" cy="528320"/>
          </a:xfrm>
          <a:custGeom>
            <a:avLst/>
            <a:gdLst/>
            <a:ahLst/>
            <a:cxnLst/>
            <a:rect l="l" t="t" r="r" b="b"/>
            <a:pathLst>
              <a:path w="96520" h="528319">
                <a:moveTo>
                  <a:pt x="0" y="0"/>
                </a:moveTo>
                <a:lnTo>
                  <a:pt x="96011" y="0"/>
                </a:lnTo>
                <a:lnTo>
                  <a:pt x="96011" y="528065"/>
                </a:lnTo>
                <a:lnTo>
                  <a:pt x="0" y="528065"/>
                </a:lnTo>
                <a:lnTo>
                  <a:pt x="0" y="0"/>
                </a:lnTo>
                <a:close/>
              </a:path>
            </a:pathLst>
          </a:custGeom>
          <a:solidFill>
            <a:srgbClr val="619D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53234" y="1918006"/>
            <a:ext cx="8185150" cy="25482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marR="291465" indent="-286385">
              <a:lnSpc>
                <a:spcPct val="8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Baskerville Old Face"/>
                <a:cs typeface="Baskerville Old Face"/>
              </a:rPr>
              <a:t>Local officials, </a:t>
            </a:r>
            <a:r>
              <a:rPr sz="1800" dirty="0">
                <a:latin typeface="Baskerville Old Face"/>
                <a:cs typeface="Baskerville Old Face"/>
              </a:rPr>
              <a:t>both </a:t>
            </a:r>
            <a:r>
              <a:rPr sz="1800" spc="-5" dirty="0">
                <a:latin typeface="Baskerville Old Face"/>
                <a:cs typeface="Baskerville Old Face"/>
              </a:rPr>
              <a:t>elected and agency staffers, are clearly well-informed </a:t>
            </a:r>
            <a:r>
              <a:rPr sz="1800" dirty="0">
                <a:latin typeface="Baskerville Old Face"/>
                <a:cs typeface="Baskerville Old Face"/>
              </a:rPr>
              <a:t>about </a:t>
            </a:r>
            <a:r>
              <a:rPr sz="1800" spc="-5" dirty="0">
                <a:latin typeface="Baskerville Old Face"/>
                <a:cs typeface="Baskerville Old Face"/>
              </a:rPr>
              <a:t>their  communities' flood vulnerabilities and infrastructure</a:t>
            </a:r>
            <a:r>
              <a:rPr sz="1800" spc="85" dirty="0">
                <a:latin typeface="Baskerville Old Face"/>
                <a:cs typeface="Baskerville Old Face"/>
              </a:rPr>
              <a:t> </a:t>
            </a:r>
            <a:r>
              <a:rPr sz="1800" spc="-5" dirty="0">
                <a:latin typeface="Baskerville Old Face"/>
                <a:cs typeface="Baskerville Old Face"/>
              </a:rPr>
              <a:t>needs.</a:t>
            </a:r>
            <a:endParaRPr sz="1800">
              <a:latin typeface="Baskerville Old Face"/>
              <a:cs typeface="Baskerville Old Face"/>
            </a:endParaRPr>
          </a:p>
          <a:p>
            <a:pPr marL="299085" indent="-286385">
              <a:lnSpc>
                <a:spcPct val="100000"/>
              </a:lnSpc>
              <a:spcBef>
                <a:spcPts val="64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Baskerville Old Face"/>
                <a:cs typeface="Baskerville Old Face"/>
              </a:rPr>
              <a:t>All local leaders work diligently with limited</a:t>
            </a:r>
            <a:r>
              <a:rPr sz="1800" spc="25" dirty="0">
                <a:latin typeface="Baskerville Old Face"/>
                <a:cs typeface="Baskerville Old Face"/>
              </a:rPr>
              <a:t> </a:t>
            </a:r>
            <a:r>
              <a:rPr sz="1800" spc="-5" dirty="0">
                <a:latin typeface="Baskerville Old Face"/>
                <a:cs typeface="Baskerville Old Face"/>
              </a:rPr>
              <a:t>resources.</a:t>
            </a:r>
            <a:endParaRPr sz="1800">
              <a:latin typeface="Baskerville Old Face"/>
              <a:cs typeface="Baskerville Old Face"/>
            </a:endParaRPr>
          </a:p>
          <a:p>
            <a:pPr marL="299085" marR="351790" indent="-286385">
              <a:lnSpc>
                <a:spcPct val="80000"/>
              </a:lnSpc>
              <a:spcBef>
                <a:spcPts val="107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Baskerville Old Face"/>
                <a:cs typeface="Baskerville Old Face"/>
              </a:rPr>
              <a:t>Engagement efforts are needed </a:t>
            </a:r>
            <a:r>
              <a:rPr sz="1800" dirty="0">
                <a:latin typeface="Baskerville Old Face"/>
                <a:cs typeface="Baskerville Old Face"/>
              </a:rPr>
              <a:t>to </a:t>
            </a:r>
            <a:r>
              <a:rPr sz="1800" spc="-5" dirty="0">
                <a:latin typeface="Baskerville Old Face"/>
                <a:cs typeface="Baskerville Old Face"/>
              </a:rPr>
              <a:t>improve cross unit and jurisdictional planning </a:t>
            </a:r>
            <a:r>
              <a:rPr sz="1800" dirty="0">
                <a:latin typeface="Baskerville Old Face"/>
                <a:cs typeface="Baskerville Old Face"/>
              </a:rPr>
              <a:t>for  </a:t>
            </a:r>
            <a:r>
              <a:rPr sz="1800" spc="-5" dirty="0">
                <a:latin typeface="Baskerville Old Face"/>
                <a:cs typeface="Baskerville Old Face"/>
              </a:rPr>
              <a:t>flood prevention and response, </a:t>
            </a:r>
            <a:r>
              <a:rPr sz="1800" dirty="0">
                <a:latin typeface="Baskerville Old Face"/>
                <a:cs typeface="Baskerville Old Face"/>
              </a:rPr>
              <a:t>but </a:t>
            </a:r>
            <a:r>
              <a:rPr sz="1800" spc="-5" dirty="0">
                <a:latin typeface="Baskerville Old Face"/>
                <a:cs typeface="Baskerville Old Face"/>
              </a:rPr>
              <a:t>staff and funding constraints limit </a:t>
            </a:r>
            <a:r>
              <a:rPr sz="1800" dirty="0">
                <a:latin typeface="Baskerville Old Face"/>
                <a:cs typeface="Baskerville Old Face"/>
              </a:rPr>
              <a:t>these</a:t>
            </a:r>
            <a:r>
              <a:rPr sz="1800" spc="60" dirty="0">
                <a:latin typeface="Baskerville Old Face"/>
                <a:cs typeface="Baskerville Old Face"/>
              </a:rPr>
              <a:t> </a:t>
            </a:r>
            <a:r>
              <a:rPr sz="1800" spc="-5" dirty="0">
                <a:latin typeface="Baskerville Old Face"/>
                <a:cs typeface="Baskerville Old Face"/>
              </a:rPr>
              <a:t>efforts.</a:t>
            </a:r>
            <a:endParaRPr sz="1800">
              <a:latin typeface="Baskerville Old Face"/>
              <a:cs typeface="Baskerville Old Face"/>
            </a:endParaRPr>
          </a:p>
          <a:p>
            <a:pPr marL="299085" indent="-286385">
              <a:lnSpc>
                <a:spcPct val="100000"/>
              </a:lnSpc>
              <a:spcBef>
                <a:spcPts val="64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latin typeface="Baskerville Old Face"/>
                <a:cs typeface="Baskerville Old Face"/>
              </a:rPr>
              <a:t>Small </a:t>
            </a:r>
            <a:r>
              <a:rPr sz="1800" spc="-5" dirty="0">
                <a:latin typeface="Baskerville Old Face"/>
                <a:cs typeface="Baskerville Old Face"/>
              </a:rPr>
              <a:t>counties are affected most </a:t>
            </a:r>
            <a:r>
              <a:rPr sz="1800" dirty="0">
                <a:latin typeface="Baskerville Old Face"/>
                <a:cs typeface="Baskerville Old Face"/>
              </a:rPr>
              <a:t>by </a:t>
            </a:r>
            <a:r>
              <a:rPr sz="1800" spc="-5" dirty="0">
                <a:latin typeface="Baskerville Old Face"/>
                <a:cs typeface="Baskerville Old Face"/>
              </a:rPr>
              <a:t>limited staff, funding and aging</a:t>
            </a:r>
            <a:r>
              <a:rPr sz="1800" spc="50" dirty="0">
                <a:latin typeface="Baskerville Old Face"/>
                <a:cs typeface="Baskerville Old Face"/>
              </a:rPr>
              <a:t> </a:t>
            </a:r>
            <a:r>
              <a:rPr sz="1800" spc="-5" dirty="0">
                <a:latin typeface="Baskerville Old Face"/>
                <a:cs typeface="Baskerville Old Face"/>
              </a:rPr>
              <a:t>infrastructure.</a:t>
            </a:r>
            <a:endParaRPr sz="1800">
              <a:latin typeface="Baskerville Old Face"/>
              <a:cs typeface="Baskerville Old Face"/>
            </a:endParaRPr>
          </a:p>
          <a:p>
            <a:pPr marL="299085" marR="5080" indent="-286385">
              <a:lnSpc>
                <a:spcPts val="1730"/>
              </a:lnSpc>
              <a:spcBef>
                <a:spcPts val="106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Baskerville Old Face"/>
                <a:cs typeface="Baskerville Old Face"/>
              </a:rPr>
              <a:t>More predictable fiscal assistance from </a:t>
            </a:r>
            <a:r>
              <a:rPr sz="1800" dirty="0">
                <a:latin typeface="Baskerville Old Face"/>
                <a:cs typeface="Baskerville Old Face"/>
              </a:rPr>
              <a:t>the </a:t>
            </a:r>
            <a:r>
              <a:rPr sz="1800" spc="-5" dirty="0">
                <a:latin typeface="Baskerville Old Face"/>
                <a:cs typeface="Baskerville Old Face"/>
              </a:rPr>
              <a:t>state is greatly </a:t>
            </a:r>
            <a:r>
              <a:rPr sz="1800" dirty="0">
                <a:latin typeface="Baskerville Old Face"/>
                <a:cs typeface="Baskerville Old Face"/>
              </a:rPr>
              <a:t>needed </a:t>
            </a:r>
            <a:r>
              <a:rPr sz="1800" spc="-5" dirty="0">
                <a:latin typeface="Baskerville Old Face"/>
                <a:cs typeface="Baskerville Old Face"/>
              </a:rPr>
              <a:t>and should </a:t>
            </a:r>
            <a:r>
              <a:rPr sz="1800" dirty="0">
                <a:latin typeface="Baskerville Old Face"/>
                <a:cs typeface="Baskerville Old Face"/>
              </a:rPr>
              <a:t>be  </a:t>
            </a:r>
            <a:r>
              <a:rPr sz="1800" spc="-5" dirty="0">
                <a:latin typeface="Baskerville Old Face"/>
                <a:cs typeface="Baskerville Old Face"/>
              </a:rPr>
              <a:t>encouraged. </a:t>
            </a:r>
            <a:r>
              <a:rPr sz="1800" dirty="0">
                <a:latin typeface="Baskerville Old Face"/>
                <a:cs typeface="Baskerville Old Face"/>
              </a:rPr>
              <a:t>This </a:t>
            </a:r>
            <a:r>
              <a:rPr sz="1800" spc="-5" dirty="0">
                <a:latin typeface="Baskerville Old Face"/>
                <a:cs typeface="Baskerville Old Face"/>
              </a:rPr>
              <a:t>money is needed </a:t>
            </a:r>
            <a:r>
              <a:rPr sz="1800" dirty="0">
                <a:latin typeface="Baskerville Old Face"/>
                <a:cs typeface="Baskerville Old Face"/>
              </a:rPr>
              <a:t>to </a:t>
            </a:r>
            <a:r>
              <a:rPr sz="1800" spc="-5" dirty="0">
                <a:latin typeface="Baskerville Old Face"/>
                <a:cs typeface="Baskerville Old Face"/>
              </a:rPr>
              <a:t>purchase, deploy, manage, monitor and maintain  needed warning systems and </a:t>
            </a:r>
            <a:r>
              <a:rPr sz="1800" dirty="0">
                <a:latin typeface="Baskerville Old Face"/>
                <a:cs typeface="Baskerville Old Face"/>
              </a:rPr>
              <a:t>to </a:t>
            </a:r>
            <a:r>
              <a:rPr sz="1800" spc="-5" dirty="0">
                <a:latin typeface="Baskerville Old Face"/>
                <a:cs typeface="Baskerville Old Face"/>
              </a:rPr>
              <a:t>improve </a:t>
            </a:r>
            <a:r>
              <a:rPr sz="1800" dirty="0">
                <a:latin typeface="Baskerville Old Face"/>
                <a:cs typeface="Baskerville Old Face"/>
              </a:rPr>
              <a:t>key </a:t>
            </a:r>
            <a:r>
              <a:rPr sz="1800" spc="-5" dirty="0">
                <a:latin typeface="Baskerville Old Face"/>
                <a:cs typeface="Baskerville Old Face"/>
              </a:rPr>
              <a:t>infrastructure</a:t>
            </a:r>
            <a:r>
              <a:rPr sz="1800" spc="5" dirty="0">
                <a:latin typeface="Baskerville Old Face"/>
                <a:cs typeface="Baskerville Old Face"/>
              </a:rPr>
              <a:t> </a:t>
            </a:r>
            <a:r>
              <a:rPr sz="1800" spc="-5" dirty="0">
                <a:latin typeface="Baskerville Old Face"/>
                <a:cs typeface="Baskerville Old Face"/>
              </a:rPr>
              <a:t>elements.</a:t>
            </a:r>
            <a:endParaRPr sz="1800">
              <a:latin typeface="Baskerville Old Face"/>
              <a:cs typeface="Baskerville Old Face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18655" y="4635551"/>
            <a:ext cx="1493646" cy="390168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173" y="152400"/>
            <a:ext cx="11772390" cy="6389281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3143" y="316318"/>
            <a:ext cx="11720195" cy="6389370"/>
          </a:xfrm>
          <a:custGeom>
            <a:avLst/>
            <a:gdLst/>
            <a:ahLst/>
            <a:cxnLst/>
            <a:rect l="l" t="t" r="r" b="b"/>
            <a:pathLst>
              <a:path w="11720195" h="6389370">
                <a:moveTo>
                  <a:pt x="0" y="0"/>
                </a:moveTo>
                <a:lnTo>
                  <a:pt x="11719928" y="0"/>
                </a:lnTo>
                <a:lnTo>
                  <a:pt x="11719928" y="6389281"/>
                </a:lnTo>
                <a:lnTo>
                  <a:pt x="0" y="6389281"/>
                </a:lnTo>
                <a:lnTo>
                  <a:pt x="0" y="0"/>
                </a:lnTo>
                <a:close/>
              </a:path>
            </a:pathLst>
          </a:custGeom>
          <a:ln w="47625">
            <a:solidFill>
              <a:srgbClr val="5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31505" y="6395634"/>
            <a:ext cx="700341" cy="426719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36008" y="6420198"/>
            <a:ext cx="2919983" cy="359721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363200" y="6256489"/>
            <a:ext cx="948347" cy="570391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33887" y="296438"/>
            <a:ext cx="1099820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487930" algn="l"/>
                <a:tab pos="10984865" algn="l"/>
              </a:tabLst>
            </a:pPr>
            <a:r>
              <a:rPr sz="4400" b="0" u="sng" dirty="0">
                <a:latin typeface="Calibri"/>
                <a:cs typeface="Calibri"/>
              </a:rPr>
              <a:t> 	</a:t>
            </a:r>
            <a:r>
              <a:rPr sz="4400" b="0" u="sng" spc="-20" dirty="0">
                <a:latin typeface="Calibri"/>
                <a:cs typeface="Calibri"/>
              </a:rPr>
              <a:t>Program </a:t>
            </a:r>
            <a:r>
              <a:rPr sz="4400" b="0" u="sng" dirty="0">
                <a:latin typeface="Calibri"/>
                <a:cs typeface="Calibri"/>
              </a:rPr>
              <a:t>Modeling</a:t>
            </a:r>
            <a:r>
              <a:rPr sz="4400" b="0" u="sng" spc="-75" dirty="0">
                <a:latin typeface="Calibri"/>
                <a:cs typeface="Calibri"/>
              </a:rPr>
              <a:t> </a:t>
            </a:r>
            <a:r>
              <a:rPr sz="4400" b="0" u="sng" spc="-10" dirty="0">
                <a:latin typeface="Calibri"/>
                <a:cs typeface="Calibri"/>
              </a:rPr>
              <a:t>Products	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5327" y="1186337"/>
            <a:ext cx="10461625" cy="3434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0" dirty="0">
                <a:latin typeface="Calibri"/>
                <a:cs typeface="Calibri"/>
              </a:rPr>
              <a:t>Completed </a:t>
            </a:r>
            <a:r>
              <a:rPr sz="3200" spc="-5" dirty="0">
                <a:latin typeface="Calibri"/>
                <a:cs typeface="Calibri"/>
              </a:rPr>
              <a:t>public domain models (i.e., </a:t>
            </a:r>
            <a:r>
              <a:rPr sz="3200" spc="-10" dirty="0">
                <a:latin typeface="Calibri"/>
                <a:cs typeface="Calibri"/>
              </a:rPr>
              <a:t>documentation, </a:t>
            </a:r>
            <a:r>
              <a:rPr sz="3200" spc="-5" dirty="0">
                <a:latin typeface="Calibri"/>
                <a:cs typeface="Calibri"/>
              </a:rPr>
              <a:t>code,  and supporting </a:t>
            </a:r>
            <a:r>
              <a:rPr sz="3200" spc="-15" dirty="0">
                <a:latin typeface="Calibri"/>
                <a:cs typeface="Calibri"/>
              </a:rPr>
              <a:t>datasets) </a:t>
            </a:r>
            <a:r>
              <a:rPr sz="3200" spc="-5" dirty="0">
                <a:latin typeface="Calibri"/>
                <a:cs typeface="Calibri"/>
              </a:rPr>
              <a:t>will be </a:t>
            </a:r>
            <a:r>
              <a:rPr sz="3200" spc="-20" dirty="0">
                <a:latin typeface="Calibri"/>
                <a:cs typeface="Calibri"/>
              </a:rPr>
              <a:t>stored </a:t>
            </a:r>
            <a:r>
              <a:rPr sz="3200" spc="-5" dirty="0">
                <a:latin typeface="Calibri"/>
                <a:cs typeface="Calibri"/>
              </a:rPr>
              <a:t>in the </a:t>
            </a:r>
            <a:r>
              <a:rPr sz="3200" spc="-50" dirty="0">
                <a:latin typeface="Calibri"/>
                <a:cs typeface="Calibri"/>
              </a:rPr>
              <a:t>GLO’s </a:t>
            </a:r>
            <a:r>
              <a:rPr sz="3200" spc="-5" dirty="0">
                <a:latin typeface="Calibri"/>
                <a:cs typeface="Calibri"/>
              </a:rPr>
              <a:t>online  </a:t>
            </a:r>
            <a:r>
              <a:rPr sz="3200" spc="-80" dirty="0">
                <a:latin typeface="Calibri"/>
                <a:cs typeface="Calibri"/>
              </a:rPr>
              <a:t>Texas </a:t>
            </a:r>
            <a:r>
              <a:rPr sz="3200" spc="-15" dirty="0">
                <a:latin typeface="Calibri"/>
                <a:cs typeface="Calibri"/>
              </a:rPr>
              <a:t>Disaster Information </a:t>
            </a:r>
            <a:r>
              <a:rPr sz="3200" spc="-25" dirty="0">
                <a:latin typeface="Calibri"/>
                <a:cs typeface="Calibri"/>
              </a:rPr>
              <a:t>System </a:t>
            </a:r>
            <a:r>
              <a:rPr sz="3200" spc="-5" dirty="0">
                <a:latin typeface="Calibri"/>
                <a:cs typeface="Calibri"/>
              </a:rPr>
              <a:t>(TDIS)</a:t>
            </a:r>
            <a:r>
              <a:rPr sz="3200" spc="20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repository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29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5" dirty="0">
                <a:latin typeface="Calibri"/>
                <a:cs typeface="Calibri"/>
              </a:rPr>
              <a:t>AgriLife </a:t>
            </a:r>
            <a:r>
              <a:rPr sz="3200" spc="-5" dirty="0">
                <a:latin typeface="Calibri"/>
                <a:cs typeface="Calibri"/>
              </a:rPr>
              <a:t>will </a:t>
            </a:r>
            <a:r>
              <a:rPr sz="3200" spc="-15" dirty="0">
                <a:latin typeface="Calibri"/>
                <a:cs typeface="Calibri"/>
              </a:rPr>
              <a:t>host </a:t>
            </a:r>
            <a:r>
              <a:rPr sz="3200" spc="-5" dirty="0">
                <a:latin typeface="Calibri"/>
                <a:cs typeface="Calibri"/>
              </a:rPr>
              <a:t>the </a:t>
            </a:r>
            <a:r>
              <a:rPr sz="3200" spc="-10" dirty="0">
                <a:latin typeface="Calibri"/>
                <a:cs typeface="Calibri"/>
              </a:rPr>
              <a:t>live </a:t>
            </a:r>
            <a:r>
              <a:rPr sz="3200" spc="-5" dirty="0">
                <a:latin typeface="Calibri"/>
                <a:cs typeface="Calibri"/>
              </a:rPr>
              <a:t>models in </a:t>
            </a:r>
            <a:r>
              <a:rPr sz="3200" spc="-50" dirty="0">
                <a:latin typeface="Calibri"/>
                <a:cs typeface="Calibri"/>
              </a:rPr>
              <a:t>Temple </a:t>
            </a:r>
            <a:r>
              <a:rPr sz="3200" spc="-25" dirty="0">
                <a:latin typeface="Calibri"/>
                <a:cs typeface="Calibri"/>
              </a:rPr>
              <a:t>to</a:t>
            </a:r>
            <a:r>
              <a:rPr sz="3200" spc="15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provide</a:t>
            </a:r>
            <a:endParaRPr sz="32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85"/>
              </a:spcBef>
              <a:buFont typeface="Arial"/>
              <a:buChar char="–"/>
              <a:tabLst>
                <a:tab pos="756920" algn="l"/>
              </a:tabLst>
            </a:pPr>
            <a:r>
              <a:rPr sz="2800" spc="-10" dirty="0">
                <a:latin typeface="Calibri"/>
                <a:cs typeface="Calibri"/>
              </a:rPr>
              <a:t>Continued </a:t>
            </a:r>
            <a:r>
              <a:rPr sz="2800" spc="-15" dirty="0">
                <a:latin typeface="Calibri"/>
                <a:cs typeface="Calibri"/>
              </a:rPr>
              <a:t>development, refinement, </a:t>
            </a:r>
            <a:r>
              <a:rPr sz="2800" spc="-5" dirty="0">
                <a:latin typeface="Calibri"/>
                <a:cs typeface="Calibri"/>
              </a:rPr>
              <a:t>and</a:t>
            </a:r>
            <a:r>
              <a:rPr sz="2800" spc="1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support</a:t>
            </a:r>
            <a:endParaRPr sz="28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70"/>
              </a:spcBef>
              <a:buFont typeface="Arial"/>
              <a:buChar char="–"/>
              <a:tabLst>
                <a:tab pos="756920" algn="l"/>
              </a:tabLst>
            </a:pPr>
            <a:r>
              <a:rPr sz="2800" spc="-15" dirty="0">
                <a:latin typeface="Calibri"/>
                <a:cs typeface="Calibri"/>
              </a:rPr>
              <a:t>Real-time </a:t>
            </a:r>
            <a:r>
              <a:rPr sz="2800" spc="-10" dirty="0">
                <a:latin typeface="Calibri"/>
                <a:cs typeface="Calibri"/>
              </a:rPr>
              <a:t>outputs </a:t>
            </a:r>
            <a:r>
              <a:rPr sz="2800" spc="-25" dirty="0">
                <a:latin typeface="Calibri"/>
                <a:cs typeface="Calibri"/>
              </a:rPr>
              <a:t>for </a:t>
            </a:r>
            <a:r>
              <a:rPr sz="2800" spc="-10" dirty="0">
                <a:latin typeface="Calibri"/>
                <a:cs typeface="Calibri"/>
              </a:rPr>
              <a:t>public </a:t>
            </a:r>
            <a:r>
              <a:rPr sz="2800" spc="-5" dirty="0">
                <a:latin typeface="Calibri"/>
                <a:cs typeface="Calibri"/>
              </a:rPr>
              <a:t>and </a:t>
            </a:r>
            <a:r>
              <a:rPr sz="2800" spc="-20" dirty="0">
                <a:latin typeface="Calibri"/>
                <a:cs typeface="Calibri"/>
              </a:rPr>
              <a:t>private</a:t>
            </a:r>
            <a:r>
              <a:rPr sz="2800" spc="19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users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378347" y="4908283"/>
            <a:ext cx="1755558" cy="1412125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73583" y="4903520"/>
            <a:ext cx="1765300" cy="1421765"/>
          </a:xfrm>
          <a:custGeom>
            <a:avLst/>
            <a:gdLst/>
            <a:ahLst/>
            <a:cxnLst/>
            <a:rect l="l" t="t" r="r" b="b"/>
            <a:pathLst>
              <a:path w="1765300" h="1421764">
                <a:moveTo>
                  <a:pt x="0" y="0"/>
                </a:moveTo>
                <a:lnTo>
                  <a:pt x="1765084" y="0"/>
                </a:lnTo>
                <a:lnTo>
                  <a:pt x="1765084" y="1421650"/>
                </a:lnTo>
                <a:lnTo>
                  <a:pt x="0" y="142165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1C33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97065" y="4926344"/>
            <a:ext cx="2780000" cy="1376004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692298" y="4921580"/>
            <a:ext cx="2789555" cy="1385570"/>
          </a:xfrm>
          <a:custGeom>
            <a:avLst/>
            <a:gdLst/>
            <a:ahLst/>
            <a:cxnLst/>
            <a:rect l="l" t="t" r="r" b="b"/>
            <a:pathLst>
              <a:path w="2789554" h="1385570">
                <a:moveTo>
                  <a:pt x="0" y="0"/>
                </a:moveTo>
                <a:lnTo>
                  <a:pt x="2789529" y="0"/>
                </a:lnTo>
                <a:lnTo>
                  <a:pt x="2789529" y="1385531"/>
                </a:lnTo>
                <a:lnTo>
                  <a:pt x="0" y="1385531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1C33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41301" y="4876800"/>
            <a:ext cx="1407624" cy="1407617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350046" y="4898075"/>
            <a:ext cx="3640628" cy="139406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7096" y="0"/>
            <a:ext cx="8491727" cy="159867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8655" y="0"/>
            <a:ext cx="8375650" cy="1514475"/>
          </a:xfrm>
          <a:custGeom>
            <a:avLst/>
            <a:gdLst/>
            <a:ahLst/>
            <a:cxnLst/>
            <a:rect l="l" t="t" r="r" b="b"/>
            <a:pathLst>
              <a:path w="8375650" h="1514475">
                <a:moveTo>
                  <a:pt x="0" y="0"/>
                </a:moveTo>
                <a:lnTo>
                  <a:pt x="8375586" y="0"/>
                </a:lnTo>
                <a:lnTo>
                  <a:pt x="8375586" y="1514106"/>
                </a:lnTo>
                <a:lnTo>
                  <a:pt x="0" y="1514106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5416" y="575913"/>
            <a:ext cx="6358255" cy="488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b="1" u="none" spc="5" dirty="0">
                <a:latin typeface="Baskerville Old Face"/>
                <a:cs typeface="Baskerville Old Face"/>
              </a:rPr>
              <a:t>What We Heard </a:t>
            </a:r>
            <a:r>
              <a:rPr sz="3000" b="1" u="none" dirty="0">
                <a:latin typeface="Baskerville Old Face"/>
                <a:cs typeface="Baskerville Old Face"/>
              </a:rPr>
              <a:t>About Federal</a:t>
            </a:r>
            <a:r>
              <a:rPr sz="3000" b="1" u="none" spc="-210" dirty="0">
                <a:latin typeface="Baskerville Old Face"/>
                <a:cs typeface="Baskerville Old Face"/>
              </a:rPr>
              <a:t> </a:t>
            </a:r>
            <a:r>
              <a:rPr sz="3000" b="1" u="none" dirty="0">
                <a:latin typeface="Baskerville Old Face"/>
                <a:cs typeface="Baskerville Old Face"/>
              </a:rPr>
              <a:t>Agencies</a:t>
            </a:r>
            <a:endParaRPr sz="3000">
              <a:latin typeface="Baskerville Old Face"/>
              <a:cs typeface="Baskerville Old Fac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4129" y="569213"/>
            <a:ext cx="96520" cy="528320"/>
          </a:xfrm>
          <a:custGeom>
            <a:avLst/>
            <a:gdLst/>
            <a:ahLst/>
            <a:cxnLst/>
            <a:rect l="l" t="t" r="r" b="b"/>
            <a:pathLst>
              <a:path w="96520" h="528319">
                <a:moveTo>
                  <a:pt x="0" y="0"/>
                </a:moveTo>
                <a:lnTo>
                  <a:pt x="96011" y="0"/>
                </a:lnTo>
                <a:lnTo>
                  <a:pt x="96011" y="528065"/>
                </a:lnTo>
                <a:lnTo>
                  <a:pt x="0" y="528065"/>
                </a:lnTo>
                <a:lnTo>
                  <a:pt x="0" y="0"/>
                </a:lnTo>
                <a:close/>
              </a:path>
            </a:pathLst>
          </a:custGeom>
          <a:solidFill>
            <a:srgbClr val="619D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19531" y="1755032"/>
            <a:ext cx="7823200" cy="2438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marR="5080" indent="-286385">
              <a:lnSpc>
                <a:spcPct val="8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Baskerville Old Face"/>
                <a:cs typeface="Baskerville Old Face"/>
              </a:rPr>
              <a:t>There are </a:t>
            </a:r>
            <a:r>
              <a:rPr sz="1800" dirty="0">
                <a:latin typeface="Baskerville Old Face"/>
                <a:cs typeface="Baskerville Old Face"/>
              </a:rPr>
              <a:t>delayed </a:t>
            </a:r>
            <a:r>
              <a:rPr sz="1800" spc="-5" dirty="0">
                <a:latin typeface="Baskerville Old Face"/>
                <a:cs typeface="Baskerville Old Face"/>
              </a:rPr>
              <a:t>and complicated funding processes, large administrative burdens  and reimbursement challenges, especially with</a:t>
            </a:r>
            <a:r>
              <a:rPr sz="1800" spc="5" dirty="0">
                <a:latin typeface="Baskerville Old Face"/>
                <a:cs typeface="Baskerville Old Face"/>
              </a:rPr>
              <a:t> </a:t>
            </a:r>
            <a:r>
              <a:rPr sz="1800" spc="-5" dirty="0">
                <a:latin typeface="Baskerville Old Face"/>
                <a:cs typeface="Baskerville Old Face"/>
              </a:rPr>
              <a:t>FEMA.</a:t>
            </a:r>
            <a:endParaRPr sz="1800">
              <a:latin typeface="Baskerville Old Face"/>
              <a:cs typeface="Baskerville Old Face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500">
              <a:latin typeface="Times New Roman"/>
              <a:cs typeface="Times New Roman"/>
            </a:endParaRPr>
          </a:p>
          <a:p>
            <a:pPr marL="299085" marR="613410" indent="-286385">
              <a:lnSpc>
                <a:spcPct val="8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Baskerville Old Face"/>
                <a:cs typeface="Baskerville Old Face"/>
              </a:rPr>
              <a:t>FEMA and </a:t>
            </a:r>
            <a:r>
              <a:rPr sz="1800" dirty="0">
                <a:latin typeface="Baskerville Old Face"/>
                <a:cs typeface="Baskerville Old Face"/>
              </a:rPr>
              <a:t>other </a:t>
            </a:r>
            <a:r>
              <a:rPr sz="1800" spc="-5" dirty="0">
                <a:latin typeface="Baskerville Old Face"/>
                <a:cs typeface="Baskerville Old Face"/>
              </a:rPr>
              <a:t>funding agency policies </a:t>
            </a:r>
            <a:r>
              <a:rPr sz="1800" dirty="0">
                <a:latin typeface="Baskerville Old Face"/>
                <a:cs typeface="Baskerville Old Face"/>
              </a:rPr>
              <a:t>often </a:t>
            </a:r>
            <a:r>
              <a:rPr sz="1800" spc="-5" dirty="0">
                <a:latin typeface="Baskerville Old Face"/>
                <a:cs typeface="Baskerville Old Face"/>
              </a:rPr>
              <a:t>require post-flood repair, not  mitigation</a:t>
            </a:r>
            <a:r>
              <a:rPr sz="1800" spc="-75" dirty="0">
                <a:latin typeface="Baskerville Old Face"/>
                <a:cs typeface="Baskerville Old Face"/>
              </a:rPr>
              <a:t> </a:t>
            </a:r>
            <a:r>
              <a:rPr sz="1800" dirty="0">
                <a:latin typeface="Baskerville Old Face"/>
                <a:cs typeface="Baskerville Old Face"/>
              </a:rPr>
              <a:t>upgrades.</a:t>
            </a:r>
            <a:endParaRPr sz="1800">
              <a:latin typeface="Baskerville Old Face"/>
              <a:cs typeface="Baskerville Old Face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500">
              <a:latin typeface="Times New Roman"/>
              <a:cs typeface="Times New Roman"/>
            </a:endParaRPr>
          </a:p>
          <a:p>
            <a:pPr marL="299085" marR="34290" indent="-286385">
              <a:lnSpc>
                <a:spcPct val="8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latin typeface="Baskerville Old Face"/>
                <a:cs typeface="Baskerville Old Face"/>
              </a:rPr>
              <a:t>The </a:t>
            </a:r>
            <a:r>
              <a:rPr sz="1800" spc="-5" dirty="0">
                <a:latin typeface="Baskerville Old Face"/>
                <a:cs typeface="Baskerville Old Face"/>
              </a:rPr>
              <a:t>fragmented governance and insufficient inter-jurisdictional coordination across  </a:t>
            </a:r>
            <a:r>
              <a:rPr sz="1800" dirty="0">
                <a:latin typeface="Baskerville Old Face"/>
                <a:cs typeface="Baskerville Old Face"/>
              </a:rPr>
              <a:t>federal </a:t>
            </a:r>
            <a:r>
              <a:rPr sz="1800" spc="-5" dirty="0">
                <a:latin typeface="Baskerville Old Face"/>
                <a:cs typeface="Baskerville Old Face"/>
              </a:rPr>
              <a:t>agencies complicates funding channels and</a:t>
            </a:r>
            <a:r>
              <a:rPr sz="1800" dirty="0">
                <a:latin typeface="Baskerville Old Face"/>
                <a:cs typeface="Baskerville Old Face"/>
              </a:rPr>
              <a:t> </a:t>
            </a:r>
            <a:r>
              <a:rPr sz="1800" spc="-5" dirty="0">
                <a:latin typeface="Baskerville Old Face"/>
                <a:cs typeface="Baskerville Old Face"/>
              </a:rPr>
              <a:t>requirements.</a:t>
            </a:r>
            <a:endParaRPr sz="1800">
              <a:latin typeface="Baskerville Old Face"/>
              <a:cs typeface="Baskerville Old Face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500">
              <a:latin typeface="Times New Roman"/>
              <a:cs typeface="Times New Roman"/>
            </a:endParaRPr>
          </a:p>
          <a:p>
            <a:pPr marL="299085" marR="49530" indent="-286385">
              <a:lnSpc>
                <a:spcPct val="8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Baskerville Old Face"/>
                <a:cs typeface="Baskerville Old Face"/>
              </a:rPr>
              <a:t>Limited technology integration and staffing turnover </a:t>
            </a:r>
            <a:r>
              <a:rPr sz="1800" dirty="0">
                <a:latin typeface="Baskerville Old Face"/>
                <a:cs typeface="Baskerville Old Face"/>
              </a:rPr>
              <a:t>at federal </a:t>
            </a:r>
            <a:r>
              <a:rPr sz="1800" spc="-5" dirty="0">
                <a:latin typeface="Baskerville Old Face"/>
                <a:cs typeface="Baskerville Old Face"/>
              </a:rPr>
              <a:t>agencies necessitates  duplicative</a:t>
            </a:r>
            <a:r>
              <a:rPr sz="1800" spc="-55" dirty="0">
                <a:latin typeface="Baskerville Old Face"/>
                <a:cs typeface="Baskerville Old Face"/>
              </a:rPr>
              <a:t> </a:t>
            </a:r>
            <a:r>
              <a:rPr sz="1800" spc="-5" dirty="0">
                <a:latin typeface="Baskerville Old Face"/>
                <a:cs typeface="Baskerville Old Face"/>
              </a:rPr>
              <a:t>work.</a:t>
            </a:r>
            <a:endParaRPr sz="1800">
              <a:latin typeface="Baskerville Old Face"/>
              <a:cs typeface="Baskerville Old Face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18655" y="4635551"/>
            <a:ext cx="1493646" cy="390168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942" y="4045483"/>
            <a:ext cx="959787" cy="472434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9937" y="4045477"/>
            <a:ext cx="960119" cy="472440"/>
          </a:xfrm>
          <a:custGeom>
            <a:avLst/>
            <a:gdLst/>
            <a:ahLst/>
            <a:cxnLst/>
            <a:rect l="l" t="t" r="r" b="b"/>
            <a:pathLst>
              <a:path w="960119" h="472439">
                <a:moveTo>
                  <a:pt x="0" y="472440"/>
                </a:moveTo>
                <a:lnTo>
                  <a:pt x="0" y="0"/>
                </a:lnTo>
                <a:lnTo>
                  <a:pt x="767829" y="0"/>
                </a:lnTo>
                <a:lnTo>
                  <a:pt x="959789" y="236220"/>
                </a:lnTo>
                <a:lnTo>
                  <a:pt x="767829" y="472440"/>
                </a:lnTo>
                <a:lnTo>
                  <a:pt x="0" y="472440"/>
                </a:lnTo>
                <a:close/>
              </a:path>
            </a:pathLst>
          </a:custGeom>
          <a:ln w="6350">
            <a:solidFill>
              <a:srgbClr val="619D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9942" y="3481349"/>
            <a:ext cx="959787" cy="472437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9937" y="3481346"/>
            <a:ext cx="960119" cy="472440"/>
          </a:xfrm>
          <a:custGeom>
            <a:avLst/>
            <a:gdLst/>
            <a:ahLst/>
            <a:cxnLst/>
            <a:rect l="l" t="t" r="r" b="b"/>
            <a:pathLst>
              <a:path w="960119" h="472439">
                <a:moveTo>
                  <a:pt x="0" y="472439"/>
                </a:moveTo>
                <a:lnTo>
                  <a:pt x="0" y="0"/>
                </a:lnTo>
                <a:lnTo>
                  <a:pt x="767829" y="0"/>
                </a:lnTo>
                <a:lnTo>
                  <a:pt x="959789" y="236219"/>
                </a:lnTo>
                <a:lnTo>
                  <a:pt x="767829" y="472439"/>
                </a:lnTo>
                <a:lnTo>
                  <a:pt x="0" y="472439"/>
                </a:lnTo>
                <a:close/>
              </a:path>
            </a:pathLst>
          </a:custGeom>
          <a:ln w="6350">
            <a:solidFill>
              <a:srgbClr val="619D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9943" y="2910395"/>
            <a:ext cx="959788" cy="472436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9940" y="2910391"/>
            <a:ext cx="960119" cy="472440"/>
          </a:xfrm>
          <a:custGeom>
            <a:avLst/>
            <a:gdLst/>
            <a:ahLst/>
            <a:cxnLst/>
            <a:rect l="l" t="t" r="r" b="b"/>
            <a:pathLst>
              <a:path w="960119" h="472439">
                <a:moveTo>
                  <a:pt x="0" y="472440"/>
                </a:moveTo>
                <a:lnTo>
                  <a:pt x="0" y="0"/>
                </a:lnTo>
                <a:lnTo>
                  <a:pt x="767829" y="0"/>
                </a:lnTo>
                <a:lnTo>
                  <a:pt x="959789" y="236220"/>
                </a:lnTo>
                <a:lnTo>
                  <a:pt x="767829" y="472440"/>
                </a:lnTo>
                <a:lnTo>
                  <a:pt x="0" y="472440"/>
                </a:lnTo>
                <a:close/>
              </a:path>
            </a:pathLst>
          </a:custGeom>
          <a:ln w="6350">
            <a:solidFill>
              <a:srgbClr val="619D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81939" y="2356739"/>
            <a:ext cx="959786" cy="472439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81935" y="2356739"/>
            <a:ext cx="960119" cy="472440"/>
          </a:xfrm>
          <a:custGeom>
            <a:avLst/>
            <a:gdLst/>
            <a:ahLst/>
            <a:cxnLst/>
            <a:rect l="l" t="t" r="r" b="b"/>
            <a:pathLst>
              <a:path w="960119" h="472439">
                <a:moveTo>
                  <a:pt x="0" y="472440"/>
                </a:moveTo>
                <a:lnTo>
                  <a:pt x="0" y="0"/>
                </a:lnTo>
                <a:lnTo>
                  <a:pt x="767829" y="0"/>
                </a:lnTo>
                <a:lnTo>
                  <a:pt x="959789" y="236220"/>
                </a:lnTo>
                <a:lnTo>
                  <a:pt x="767829" y="472440"/>
                </a:lnTo>
                <a:lnTo>
                  <a:pt x="0" y="472440"/>
                </a:lnTo>
                <a:close/>
              </a:path>
            </a:pathLst>
          </a:custGeom>
          <a:ln w="6350">
            <a:solidFill>
              <a:srgbClr val="619D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9942" y="1786255"/>
            <a:ext cx="959783" cy="472439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9937" y="1786254"/>
            <a:ext cx="960119" cy="472440"/>
          </a:xfrm>
          <a:custGeom>
            <a:avLst/>
            <a:gdLst/>
            <a:ahLst/>
            <a:cxnLst/>
            <a:rect l="l" t="t" r="r" b="b"/>
            <a:pathLst>
              <a:path w="960119" h="472439">
                <a:moveTo>
                  <a:pt x="0" y="472440"/>
                </a:moveTo>
                <a:lnTo>
                  <a:pt x="0" y="0"/>
                </a:lnTo>
                <a:lnTo>
                  <a:pt x="767829" y="0"/>
                </a:lnTo>
                <a:lnTo>
                  <a:pt x="959789" y="236220"/>
                </a:lnTo>
                <a:lnTo>
                  <a:pt x="767829" y="472440"/>
                </a:lnTo>
                <a:lnTo>
                  <a:pt x="0" y="472440"/>
                </a:lnTo>
                <a:close/>
              </a:path>
            </a:pathLst>
          </a:custGeom>
          <a:ln w="6350">
            <a:solidFill>
              <a:srgbClr val="619D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7096" y="0"/>
            <a:ext cx="8491727" cy="1598676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18655" y="0"/>
            <a:ext cx="8375650" cy="1514475"/>
          </a:xfrm>
          <a:custGeom>
            <a:avLst/>
            <a:gdLst/>
            <a:ahLst/>
            <a:cxnLst/>
            <a:rect l="l" t="t" r="r" b="b"/>
            <a:pathLst>
              <a:path w="8375650" h="1514475">
                <a:moveTo>
                  <a:pt x="0" y="0"/>
                </a:moveTo>
                <a:lnTo>
                  <a:pt x="8375586" y="0"/>
                </a:lnTo>
                <a:lnTo>
                  <a:pt x="8375586" y="1514106"/>
                </a:lnTo>
                <a:lnTo>
                  <a:pt x="0" y="1514106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915416" y="315519"/>
            <a:ext cx="4420235" cy="488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b="1" u="none" dirty="0">
                <a:latin typeface="Baskerville Old Face"/>
                <a:cs typeface="Baskerville Old Face"/>
              </a:rPr>
              <a:t>Recommended State</a:t>
            </a:r>
            <a:r>
              <a:rPr sz="3000" b="1" u="none" spc="-135" dirty="0">
                <a:latin typeface="Baskerville Old Face"/>
                <a:cs typeface="Baskerville Old Face"/>
              </a:rPr>
              <a:t> </a:t>
            </a:r>
            <a:r>
              <a:rPr sz="3000" b="1" u="none" dirty="0">
                <a:latin typeface="Baskerville Old Face"/>
                <a:cs typeface="Baskerville Old Face"/>
              </a:rPr>
              <a:t>Actions</a:t>
            </a:r>
            <a:endParaRPr sz="3000">
              <a:latin typeface="Baskerville Old Face"/>
              <a:cs typeface="Baskerville Old Face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74129" y="569213"/>
            <a:ext cx="96520" cy="528320"/>
          </a:xfrm>
          <a:custGeom>
            <a:avLst/>
            <a:gdLst/>
            <a:ahLst/>
            <a:cxnLst/>
            <a:rect l="l" t="t" r="r" b="b"/>
            <a:pathLst>
              <a:path w="96520" h="528319">
                <a:moveTo>
                  <a:pt x="0" y="0"/>
                </a:moveTo>
                <a:lnTo>
                  <a:pt x="96011" y="0"/>
                </a:lnTo>
                <a:lnTo>
                  <a:pt x="96011" y="528065"/>
                </a:lnTo>
                <a:lnTo>
                  <a:pt x="0" y="528065"/>
                </a:lnTo>
                <a:lnTo>
                  <a:pt x="0" y="0"/>
                </a:lnTo>
                <a:close/>
              </a:path>
            </a:pathLst>
          </a:custGeom>
          <a:solidFill>
            <a:srgbClr val="619D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39390" y="4211360"/>
            <a:ext cx="259079" cy="0"/>
          </a:xfrm>
          <a:custGeom>
            <a:avLst/>
            <a:gdLst/>
            <a:ahLst/>
            <a:cxnLst/>
            <a:rect l="l" t="t" r="r" b="b"/>
            <a:pathLst>
              <a:path w="259080">
                <a:moveTo>
                  <a:pt x="0" y="0"/>
                </a:moveTo>
                <a:lnTo>
                  <a:pt x="258475" y="0"/>
                </a:lnTo>
              </a:path>
            </a:pathLst>
          </a:custGeom>
          <a:ln w="88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43849" y="4215807"/>
            <a:ext cx="0" cy="142875"/>
          </a:xfrm>
          <a:custGeom>
            <a:avLst/>
            <a:gdLst/>
            <a:ahLst/>
            <a:cxnLst/>
            <a:rect l="l" t="t" r="r" b="b"/>
            <a:pathLst>
              <a:path h="142875">
                <a:moveTo>
                  <a:pt x="0" y="0"/>
                </a:moveTo>
                <a:lnTo>
                  <a:pt x="0" y="142279"/>
                </a:lnTo>
              </a:path>
            </a:pathLst>
          </a:custGeom>
          <a:ln w="89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39390" y="4362532"/>
            <a:ext cx="259079" cy="0"/>
          </a:xfrm>
          <a:custGeom>
            <a:avLst/>
            <a:gdLst/>
            <a:ahLst/>
            <a:cxnLst/>
            <a:rect l="l" t="t" r="r" b="b"/>
            <a:pathLst>
              <a:path w="259080">
                <a:moveTo>
                  <a:pt x="0" y="0"/>
                </a:moveTo>
                <a:lnTo>
                  <a:pt x="258462" y="0"/>
                </a:lnTo>
              </a:path>
            </a:pathLst>
          </a:custGeom>
          <a:ln w="88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93402" y="4215807"/>
            <a:ext cx="0" cy="142875"/>
          </a:xfrm>
          <a:custGeom>
            <a:avLst/>
            <a:gdLst/>
            <a:ahLst/>
            <a:cxnLst/>
            <a:rect l="l" t="t" r="r" b="b"/>
            <a:pathLst>
              <a:path h="142875">
                <a:moveTo>
                  <a:pt x="0" y="0"/>
                </a:moveTo>
                <a:lnTo>
                  <a:pt x="0" y="142279"/>
                </a:lnTo>
              </a:path>
            </a:pathLst>
          </a:custGeom>
          <a:ln w="89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17111" y="4184620"/>
            <a:ext cx="303530" cy="201295"/>
          </a:xfrm>
          <a:custGeom>
            <a:avLst/>
            <a:gdLst/>
            <a:ahLst/>
            <a:cxnLst/>
            <a:rect l="l" t="t" r="r" b="b"/>
            <a:pathLst>
              <a:path w="303530" h="201295">
                <a:moveTo>
                  <a:pt x="8912" y="200692"/>
                </a:moveTo>
                <a:lnTo>
                  <a:pt x="0" y="200692"/>
                </a:lnTo>
                <a:lnTo>
                  <a:pt x="8" y="7981"/>
                </a:lnTo>
                <a:lnTo>
                  <a:pt x="7985" y="0"/>
                </a:lnTo>
                <a:lnTo>
                  <a:pt x="295052" y="0"/>
                </a:lnTo>
                <a:lnTo>
                  <a:pt x="303029" y="7981"/>
                </a:lnTo>
                <a:lnTo>
                  <a:pt x="303029" y="8913"/>
                </a:lnTo>
                <a:lnTo>
                  <a:pt x="12905" y="8913"/>
                </a:lnTo>
                <a:lnTo>
                  <a:pt x="8916" y="12903"/>
                </a:lnTo>
                <a:lnTo>
                  <a:pt x="8912" y="200692"/>
                </a:lnTo>
                <a:close/>
              </a:path>
              <a:path w="303530" h="201295">
                <a:moveTo>
                  <a:pt x="303037" y="200692"/>
                </a:moveTo>
                <a:lnTo>
                  <a:pt x="294125" y="200692"/>
                </a:lnTo>
                <a:lnTo>
                  <a:pt x="294116" y="12903"/>
                </a:lnTo>
                <a:lnTo>
                  <a:pt x="290132" y="8913"/>
                </a:lnTo>
                <a:lnTo>
                  <a:pt x="303029" y="8913"/>
                </a:lnTo>
                <a:lnTo>
                  <a:pt x="303037" y="2006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63631" y="4398605"/>
            <a:ext cx="410209" cy="31750"/>
          </a:xfrm>
          <a:custGeom>
            <a:avLst/>
            <a:gdLst/>
            <a:ahLst/>
            <a:cxnLst/>
            <a:rect l="l" t="t" r="r" b="b"/>
            <a:pathLst>
              <a:path w="410209" h="31750">
                <a:moveTo>
                  <a:pt x="387711" y="31211"/>
                </a:moveTo>
                <a:lnTo>
                  <a:pt x="22281" y="31211"/>
                </a:lnTo>
                <a:lnTo>
                  <a:pt x="13612" y="29450"/>
                </a:lnTo>
                <a:lnTo>
                  <a:pt x="6533" y="24670"/>
                </a:lnTo>
                <a:lnTo>
                  <a:pt x="1757" y="17586"/>
                </a:lnTo>
                <a:lnTo>
                  <a:pt x="0" y="8917"/>
                </a:lnTo>
                <a:lnTo>
                  <a:pt x="0" y="0"/>
                </a:lnTo>
                <a:lnTo>
                  <a:pt x="182714" y="0"/>
                </a:lnTo>
                <a:lnTo>
                  <a:pt x="182714" y="8917"/>
                </a:lnTo>
                <a:lnTo>
                  <a:pt x="8912" y="8917"/>
                </a:lnTo>
                <a:lnTo>
                  <a:pt x="8921" y="16301"/>
                </a:lnTo>
                <a:lnTo>
                  <a:pt x="14901" y="22284"/>
                </a:lnTo>
                <a:lnTo>
                  <a:pt x="405067" y="22293"/>
                </a:lnTo>
                <a:lnTo>
                  <a:pt x="403462" y="24673"/>
                </a:lnTo>
                <a:lnTo>
                  <a:pt x="396381" y="29452"/>
                </a:lnTo>
                <a:lnTo>
                  <a:pt x="387711" y="31211"/>
                </a:lnTo>
                <a:close/>
              </a:path>
              <a:path w="410209" h="31750">
                <a:moveTo>
                  <a:pt x="405067" y="22293"/>
                </a:moveTo>
                <a:lnTo>
                  <a:pt x="387711" y="22293"/>
                </a:lnTo>
                <a:lnTo>
                  <a:pt x="395090" y="22284"/>
                </a:lnTo>
                <a:lnTo>
                  <a:pt x="401070" y="16301"/>
                </a:lnTo>
                <a:lnTo>
                  <a:pt x="401084" y="8917"/>
                </a:lnTo>
                <a:lnTo>
                  <a:pt x="227281" y="8917"/>
                </a:lnTo>
                <a:lnTo>
                  <a:pt x="227281" y="0"/>
                </a:lnTo>
                <a:lnTo>
                  <a:pt x="409996" y="0"/>
                </a:lnTo>
                <a:lnTo>
                  <a:pt x="409995" y="8917"/>
                </a:lnTo>
                <a:lnTo>
                  <a:pt x="408239" y="17588"/>
                </a:lnTo>
                <a:lnTo>
                  <a:pt x="405067" y="22293"/>
                </a:lnTo>
                <a:close/>
              </a:path>
              <a:path w="410209" h="31750">
                <a:moveTo>
                  <a:pt x="232041" y="17999"/>
                </a:moveTo>
                <a:lnTo>
                  <a:pt x="227281" y="17834"/>
                </a:lnTo>
                <a:lnTo>
                  <a:pt x="182122" y="17834"/>
                </a:lnTo>
                <a:lnTo>
                  <a:pt x="177362" y="17669"/>
                </a:lnTo>
                <a:lnTo>
                  <a:pt x="173637" y="13679"/>
                </a:lnTo>
                <a:lnTo>
                  <a:pt x="173802" y="8917"/>
                </a:lnTo>
                <a:lnTo>
                  <a:pt x="236194" y="8917"/>
                </a:lnTo>
                <a:lnTo>
                  <a:pt x="236194" y="9510"/>
                </a:lnTo>
                <a:lnTo>
                  <a:pt x="236029" y="14272"/>
                </a:lnTo>
                <a:lnTo>
                  <a:pt x="232041" y="1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10688" y="4229258"/>
            <a:ext cx="116205" cy="116205"/>
          </a:xfrm>
          <a:custGeom>
            <a:avLst/>
            <a:gdLst/>
            <a:ahLst/>
            <a:cxnLst/>
            <a:rect l="l" t="t" r="r" b="b"/>
            <a:pathLst>
              <a:path w="116205" h="116204">
                <a:moveTo>
                  <a:pt x="57931" y="115927"/>
                </a:moveTo>
                <a:lnTo>
                  <a:pt x="35381" y="111372"/>
                </a:lnTo>
                <a:lnTo>
                  <a:pt x="16967" y="98950"/>
                </a:lnTo>
                <a:lnTo>
                  <a:pt x="4552" y="80526"/>
                </a:lnTo>
                <a:lnTo>
                  <a:pt x="0" y="57963"/>
                </a:lnTo>
                <a:lnTo>
                  <a:pt x="4552" y="35400"/>
                </a:lnTo>
                <a:lnTo>
                  <a:pt x="16967" y="16976"/>
                </a:lnTo>
                <a:lnTo>
                  <a:pt x="35381" y="4554"/>
                </a:lnTo>
                <a:lnTo>
                  <a:pt x="57931" y="0"/>
                </a:lnTo>
                <a:lnTo>
                  <a:pt x="80468" y="4572"/>
                </a:lnTo>
                <a:lnTo>
                  <a:pt x="90155" y="11111"/>
                </a:lnTo>
                <a:lnTo>
                  <a:pt x="72436" y="11111"/>
                </a:lnTo>
                <a:lnTo>
                  <a:pt x="43345" y="11137"/>
                </a:lnTo>
                <a:lnTo>
                  <a:pt x="30284" y="17484"/>
                </a:lnTo>
                <a:lnTo>
                  <a:pt x="19839" y="27146"/>
                </a:lnTo>
                <a:lnTo>
                  <a:pt x="12595" y="39395"/>
                </a:lnTo>
                <a:lnTo>
                  <a:pt x="9139" y="53504"/>
                </a:lnTo>
                <a:lnTo>
                  <a:pt x="114958" y="53504"/>
                </a:lnTo>
                <a:lnTo>
                  <a:pt x="115862" y="57963"/>
                </a:lnTo>
                <a:lnTo>
                  <a:pt x="114962" y="62422"/>
                </a:lnTo>
                <a:lnTo>
                  <a:pt x="9139" y="62422"/>
                </a:lnTo>
                <a:lnTo>
                  <a:pt x="12605" y="76551"/>
                </a:lnTo>
                <a:lnTo>
                  <a:pt x="19868" y="88812"/>
                </a:lnTo>
                <a:lnTo>
                  <a:pt x="30341" y="98476"/>
                </a:lnTo>
                <a:lnTo>
                  <a:pt x="43412" y="104811"/>
                </a:lnTo>
                <a:lnTo>
                  <a:pt x="72444" y="104811"/>
                </a:lnTo>
                <a:lnTo>
                  <a:pt x="90200" y="104815"/>
                </a:lnTo>
                <a:lnTo>
                  <a:pt x="80481" y="111372"/>
                </a:lnTo>
                <a:lnTo>
                  <a:pt x="57931" y="115927"/>
                </a:lnTo>
                <a:close/>
              </a:path>
              <a:path w="116205" h="116204">
                <a:moveTo>
                  <a:pt x="114958" y="53504"/>
                </a:moveTo>
                <a:lnTo>
                  <a:pt x="106722" y="53504"/>
                </a:lnTo>
                <a:lnTo>
                  <a:pt x="103257" y="39374"/>
                </a:lnTo>
                <a:lnTo>
                  <a:pt x="95994" y="27113"/>
                </a:lnTo>
                <a:lnTo>
                  <a:pt x="85524" y="17448"/>
                </a:lnTo>
                <a:lnTo>
                  <a:pt x="72436" y="11111"/>
                </a:lnTo>
                <a:lnTo>
                  <a:pt x="90155" y="11111"/>
                </a:lnTo>
                <a:lnTo>
                  <a:pt x="98875" y="16996"/>
                </a:lnTo>
                <a:lnTo>
                  <a:pt x="111292" y="35413"/>
                </a:lnTo>
                <a:lnTo>
                  <a:pt x="114958" y="53504"/>
                </a:lnTo>
                <a:close/>
              </a:path>
              <a:path w="116205" h="116204">
                <a:moveTo>
                  <a:pt x="33751" y="53504"/>
                </a:moveTo>
                <a:lnTo>
                  <a:pt x="24816" y="53504"/>
                </a:lnTo>
                <a:lnTo>
                  <a:pt x="26369" y="41723"/>
                </a:lnTo>
                <a:lnTo>
                  <a:pt x="30054" y="30557"/>
                </a:lnTo>
                <a:lnTo>
                  <a:pt x="35755" y="20262"/>
                </a:lnTo>
                <a:lnTo>
                  <a:pt x="43345" y="11137"/>
                </a:lnTo>
                <a:lnTo>
                  <a:pt x="72458" y="11137"/>
                </a:lnTo>
                <a:lnTo>
                  <a:pt x="75162" y="14383"/>
                </a:lnTo>
                <a:lnTo>
                  <a:pt x="53470" y="14388"/>
                </a:lnTo>
                <a:lnTo>
                  <a:pt x="45858" y="21356"/>
                </a:lnTo>
                <a:lnTo>
                  <a:pt x="39865" y="30504"/>
                </a:lnTo>
                <a:lnTo>
                  <a:pt x="35746" y="41373"/>
                </a:lnTo>
                <a:lnTo>
                  <a:pt x="33751" y="53504"/>
                </a:lnTo>
                <a:close/>
              </a:path>
              <a:path w="116205" h="116204">
                <a:moveTo>
                  <a:pt x="62387" y="53504"/>
                </a:moveTo>
                <a:lnTo>
                  <a:pt x="53474" y="53504"/>
                </a:lnTo>
                <a:lnTo>
                  <a:pt x="53474" y="14383"/>
                </a:lnTo>
                <a:lnTo>
                  <a:pt x="75166" y="14388"/>
                </a:lnTo>
                <a:lnTo>
                  <a:pt x="62387" y="14388"/>
                </a:lnTo>
                <a:lnTo>
                  <a:pt x="62387" y="53504"/>
                </a:lnTo>
                <a:close/>
              </a:path>
              <a:path w="116205" h="116204">
                <a:moveTo>
                  <a:pt x="91045" y="53504"/>
                </a:moveTo>
                <a:lnTo>
                  <a:pt x="82106" y="53504"/>
                </a:lnTo>
                <a:lnTo>
                  <a:pt x="80107" y="41408"/>
                </a:lnTo>
                <a:lnTo>
                  <a:pt x="75990" y="30557"/>
                </a:lnTo>
                <a:lnTo>
                  <a:pt x="69993" y="21378"/>
                </a:lnTo>
                <a:lnTo>
                  <a:pt x="62387" y="14388"/>
                </a:lnTo>
                <a:lnTo>
                  <a:pt x="75166" y="14388"/>
                </a:lnTo>
                <a:lnTo>
                  <a:pt x="80042" y="20241"/>
                </a:lnTo>
                <a:lnTo>
                  <a:pt x="85768" y="30557"/>
                </a:lnTo>
                <a:lnTo>
                  <a:pt x="89474" y="41734"/>
                </a:lnTo>
                <a:lnTo>
                  <a:pt x="91045" y="53504"/>
                </a:lnTo>
                <a:close/>
              </a:path>
              <a:path w="116205" h="116204">
                <a:moveTo>
                  <a:pt x="72444" y="104811"/>
                </a:moveTo>
                <a:lnTo>
                  <a:pt x="43412" y="104811"/>
                </a:lnTo>
                <a:lnTo>
                  <a:pt x="35808" y="95683"/>
                </a:lnTo>
                <a:lnTo>
                  <a:pt x="30090" y="85384"/>
                </a:lnTo>
                <a:lnTo>
                  <a:pt x="26385" y="74201"/>
                </a:lnTo>
                <a:lnTo>
                  <a:pt x="24816" y="62422"/>
                </a:lnTo>
                <a:lnTo>
                  <a:pt x="33756" y="62422"/>
                </a:lnTo>
                <a:lnTo>
                  <a:pt x="35753" y="74527"/>
                </a:lnTo>
                <a:lnTo>
                  <a:pt x="39873" y="85397"/>
                </a:lnTo>
                <a:lnTo>
                  <a:pt x="45864" y="94560"/>
                </a:lnTo>
                <a:lnTo>
                  <a:pt x="53474" y="101547"/>
                </a:lnTo>
                <a:lnTo>
                  <a:pt x="75162" y="101547"/>
                </a:lnTo>
                <a:lnTo>
                  <a:pt x="72444" y="104811"/>
                </a:lnTo>
                <a:close/>
              </a:path>
              <a:path w="116205" h="116204">
                <a:moveTo>
                  <a:pt x="75162" y="101547"/>
                </a:moveTo>
                <a:lnTo>
                  <a:pt x="53474" y="101547"/>
                </a:lnTo>
                <a:lnTo>
                  <a:pt x="53474" y="62422"/>
                </a:lnTo>
                <a:lnTo>
                  <a:pt x="62387" y="62422"/>
                </a:lnTo>
                <a:lnTo>
                  <a:pt x="62387" y="101543"/>
                </a:lnTo>
                <a:lnTo>
                  <a:pt x="75166" y="101543"/>
                </a:lnTo>
                <a:close/>
              </a:path>
              <a:path w="116205" h="116204">
                <a:moveTo>
                  <a:pt x="75166" y="101543"/>
                </a:moveTo>
                <a:lnTo>
                  <a:pt x="62387" y="101543"/>
                </a:lnTo>
                <a:lnTo>
                  <a:pt x="69995" y="94552"/>
                </a:lnTo>
                <a:lnTo>
                  <a:pt x="75987" y="85384"/>
                </a:lnTo>
                <a:lnTo>
                  <a:pt x="80108" y="74519"/>
                </a:lnTo>
                <a:lnTo>
                  <a:pt x="82106" y="62422"/>
                </a:lnTo>
                <a:lnTo>
                  <a:pt x="91045" y="62422"/>
                </a:lnTo>
                <a:lnTo>
                  <a:pt x="89473" y="74201"/>
                </a:lnTo>
                <a:lnTo>
                  <a:pt x="85758" y="85397"/>
                </a:lnTo>
                <a:lnTo>
                  <a:pt x="80045" y="95685"/>
                </a:lnTo>
                <a:lnTo>
                  <a:pt x="75166" y="101543"/>
                </a:lnTo>
                <a:close/>
              </a:path>
              <a:path w="116205" h="116204">
                <a:moveTo>
                  <a:pt x="90200" y="104815"/>
                </a:moveTo>
                <a:lnTo>
                  <a:pt x="72440" y="104815"/>
                </a:lnTo>
                <a:lnTo>
                  <a:pt x="85535" y="98470"/>
                </a:lnTo>
                <a:lnTo>
                  <a:pt x="96000" y="88806"/>
                </a:lnTo>
                <a:lnTo>
                  <a:pt x="103258" y="76548"/>
                </a:lnTo>
                <a:lnTo>
                  <a:pt x="106722" y="62422"/>
                </a:lnTo>
                <a:lnTo>
                  <a:pt x="114962" y="62422"/>
                </a:lnTo>
                <a:lnTo>
                  <a:pt x="111310" y="80526"/>
                </a:lnTo>
                <a:lnTo>
                  <a:pt x="98895" y="98950"/>
                </a:lnTo>
                <a:lnTo>
                  <a:pt x="90200" y="1048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58454" y="2046284"/>
            <a:ext cx="140335" cy="67310"/>
          </a:xfrm>
          <a:custGeom>
            <a:avLst/>
            <a:gdLst/>
            <a:ahLst/>
            <a:cxnLst/>
            <a:rect l="l" t="t" r="r" b="b"/>
            <a:pathLst>
              <a:path w="140334" h="67310">
                <a:moveTo>
                  <a:pt x="132650" y="67129"/>
                </a:moveTo>
                <a:lnTo>
                  <a:pt x="96905" y="35447"/>
                </a:lnTo>
                <a:lnTo>
                  <a:pt x="61368" y="19338"/>
                </a:lnTo>
                <a:lnTo>
                  <a:pt x="0" y="8791"/>
                </a:lnTo>
                <a:lnTo>
                  <a:pt x="0" y="0"/>
                </a:lnTo>
                <a:lnTo>
                  <a:pt x="64112" y="10849"/>
                </a:lnTo>
                <a:lnTo>
                  <a:pt x="101458" y="27902"/>
                </a:lnTo>
                <a:lnTo>
                  <a:pt x="135214" y="56768"/>
                </a:lnTo>
                <a:lnTo>
                  <a:pt x="140012" y="62458"/>
                </a:lnTo>
                <a:lnTo>
                  <a:pt x="139120" y="63099"/>
                </a:lnTo>
                <a:lnTo>
                  <a:pt x="136673" y="64789"/>
                </a:lnTo>
                <a:lnTo>
                  <a:pt x="132650" y="671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58454" y="1883011"/>
            <a:ext cx="372745" cy="276225"/>
          </a:xfrm>
          <a:custGeom>
            <a:avLst/>
            <a:gdLst/>
            <a:ahLst/>
            <a:cxnLst/>
            <a:rect l="l" t="t" r="r" b="b"/>
            <a:pathLst>
              <a:path w="372744" h="276225">
                <a:moveTo>
                  <a:pt x="151961" y="130649"/>
                </a:moveTo>
                <a:lnTo>
                  <a:pt x="126254" y="119317"/>
                </a:lnTo>
                <a:lnTo>
                  <a:pt x="160882" y="35540"/>
                </a:lnTo>
                <a:lnTo>
                  <a:pt x="246852" y="0"/>
                </a:lnTo>
                <a:lnTo>
                  <a:pt x="269509" y="9376"/>
                </a:lnTo>
                <a:lnTo>
                  <a:pt x="246852" y="9376"/>
                </a:lnTo>
                <a:lnTo>
                  <a:pt x="167513" y="42178"/>
                </a:lnTo>
                <a:lnTo>
                  <a:pt x="137501" y="114802"/>
                </a:lnTo>
                <a:lnTo>
                  <a:pt x="147331" y="119135"/>
                </a:lnTo>
                <a:lnTo>
                  <a:pt x="164568" y="119135"/>
                </a:lnTo>
                <a:lnTo>
                  <a:pt x="164568" y="121042"/>
                </a:lnTo>
                <a:lnTo>
                  <a:pt x="155898" y="121042"/>
                </a:lnTo>
                <a:lnTo>
                  <a:pt x="151961" y="130649"/>
                </a:lnTo>
                <a:close/>
              </a:path>
              <a:path w="372744" h="276225">
                <a:moveTo>
                  <a:pt x="367265" y="119872"/>
                </a:moveTo>
                <a:lnTo>
                  <a:pt x="346372" y="119872"/>
                </a:lnTo>
                <a:lnTo>
                  <a:pt x="356203" y="115669"/>
                </a:lnTo>
                <a:lnTo>
                  <a:pt x="326321" y="42265"/>
                </a:lnTo>
                <a:lnTo>
                  <a:pt x="246852" y="9376"/>
                </a:lnTo>
                <a:lnTo>
                  <a:pt x="269509" y="9376"/>
                </a:lnTo>
                <a:lnTo>
                  <a:pt x="332969" y="35640"/>
                </a:lnTo>
                <a:lnTo>
                  <a:pt x="367265" y="119872"/>
                </a:lnTo>
                <a:close/>
              </a:path>
              <a:path w="372744" h="276225">
                <a:moveTo>
                  <a:pt x="164568" y="119135"/>
                </a:moveTo>
                <a:lnTo>
                  <a:pt x="147331" y="119135"/>
                </a:lnTo>
                <a:lnTo>
                  <a:pt x="175481" y="50541"/>
                </a:lnTo>
                <a:lnTo>
                  <a:pt x="246852" y="21076"/>
                </a:lnTo>
                <a:lnTo>
                  <a:pt x="269554" y="30449"/>
                </a:lnTo>
                <a:lnTo>
                  <a:pt x="246852" y="30449"/>
                </a:lnTo>
                <a:lnTo>
                  <a:pt x="182120" y="57167"/>
                </a:lnTo>
                <a:lnTo>
                  <a:pt x="164568" y="99940"/>
                </a:lnTo>
                <a:lnTo>
                  <a:pt x="164568" y="119135"/>
                </a:lnTo>
                <a:close/>
              </a:path>
              <a:path w="372744" h="276225">
                <a:moveTo>
                  <a:pt x="337797" y="215106"/>
                </a:moveTo>
                <a:lnTo>
                  <a:pt x="329136" y="215106"/>
                </a:lnTo>
                <a:lnTo>
                  <a:pt x="329136" y="100447"/>
                </a:lnTo>
                <a:lnTo>
                  <a:pt x="311566" y="57167"/>
                </a:lnTo>
                <a:lnTo>
                  <a:pt x="246852" y="30449"/>
                </a:lnTo>
                <a:lnTo>
                  <a:pt x="269554" y="30449"/>
                </a:lnTo>
                <a:lnTo>
                  <a:pt x="318222" y="50541"/>
                </a:lnTo>
                <a:lnTo>
                  <a:pt x="346372" y="119872"/>
                </a:lnTo>
                <a:lnTo>
                  <a:pt x="367265" y="119872"/>
                </a:lnTo>
                <a:lnTo>
                  <a:pt x="367437" y="120292"/>
                </a:lnTo>
                <a:lnTo>
                  <a:pt x="363959" y="121779"/>
                </a:lnTo>
                <a:lnTo>
                  <a:pt x="337797" y="121779"/>
                </a:lnTo>
                <a:lnTo>
                  <a:pt x="337797" y="215106"/>
                </a:lnTo>
                <a:close/>
              </a:path>
              <a:path w="372744" h="276225">
                <a:moveTo>
                  <a:pt x="85593" y="267286"/>
                </a:moveTo>
                <a:lnTo>
                  <a:pt x="33480" y="267286"/>
                </a:lnTo>
                <a:lnTo>
                  <a:pt x="80422" y="259913"/>
                </a:lnTo>
                <a:lnTo>
                  <a:pt x="114699" y="248871"/>
                </a:lnTo>
                <a:lnTo>
                  <a:pt x="136398" y="238307"/>
                </a:lnTo>
                <a:lnTo>
                  <a:pt x="145608" y="232370"/>
                </a:lnTo>
                <a:lnTo>
                  <a:pt x="148903" y="229661"/>
                </a:lnTo>
                <a:lnTo>
                  <a:pt x="152338" y="227126"/>
                </a:lnTo>
                <a:lnTo>
                  <a:pt x="155898" y="224778"/>
                </a:lnTo>
                <a:lnTo>
                  <a:pt x="155898" y="121042"/>
                </a:lnTo>
                <a:lnTo>
                  <a:pt x="164568" y="121042"/>
                </a:lnTo>
                <a:lnTo>
                  <a:pt x="164568" y="219535"/>
                </a:lnTo>
                <a:lnTo>
                  <a:pt x="186034" y="219535"/>
                </a:lnTo>
                <a:lnTo>
                  <a:pt x="171651" y="225532"/>
                </a:lnTo>
                <a:lnTo>
                  <a:pt x="151038" y="239134"/>
                </a:lnTo>
                <a:lnTo>
                  <a:pt x="141240" y="245479"/>
                </a:lnTo>
                <a:lnTo>
                  <a:pt x="118461" y="256630"/>
                </a:lnTo>
                <a:lnTo>
                  <a:pt x="85593" y="267286"/>
                </a:lnTo>
                <a:close/>
              </a:path>
              <a:path w="372744" h="276225">
                <a:moveTo>
                  <a:pt x="341665" y="131307"/>
                </a:moveTo>
                <a:lnTo>
                  <a:pt x="337797" y="121779"/>
                </a:lnTo>
                <a:lnTo>
                  <a:pt x="363959" y="121779"/>
                </a:lnTo>
                <a:lnTo>
                  <a:pt x="341665" y="131307"/>
                </a:lnTo>
                <a:close/>
              </a:path>
              <a:path w="372744" h="276225">
                <a:moveTo>
                  <a:pt x="186034" y="219535"/>
                </a:moveTo>
                <a:lnTo>
                  <a:pt x="164568" y="219535"/>
                </a:lnTo>
                <a:lnTo>
                  <a:pt x="170163" y="216424"/>
                </a:lnTo>
                <a:lnTo>
                  <a:pt x="175949" y="213676"/>
                </a:lnTo>
                <a:lnTo>
                  <a:pt x="181854" y="211316"/>
                </a:lnTo>
                <a:lnTo>
                  <a:pt x="181891" y="130480"/>
                </a:lnTo>
                <a:lnTo>
                  <a:pt x="183831" y="128538"/>
                </a:lnTo>
                <a:lnTo>
                  <a:pt x="309873" y="128538"/>
                </a:lnTo>
                <a:lnTo>
                  <a:pt x="311813" y="130480"/>
                </a:lnTo>
                <a:lnTo>
                  <a:pt x="311813" y="137205"/>
                </a:lnTo>
                <a:lnTo>
                  <a:pt x="201699" y="137205"/>
                </a:lnTo>
                <a:lnTo>
                  <a:pt x="207242" y="140572"/>
                </a:lnTo>
                <a:lnTo>
                  <a:pt x="190552" y="140572"/>
                </a:lnTo>
                <a:lnTo>
                  <a:pt x="190552" y="198835"/>
                </a:lnTo>
                <a:lnTo>
                  <a:pt x="207262" y="198835"/>
                </a:lnTo>
                <a:lnTo>
                  <a:pt x="193740" y="207055"/>
                </a:lnTo>
                <a:lnTo>
                  <a:pt x="311813" y="207055"/>
                </a:lnTo>
                <a:lnTo>
                  <a:pt x="251183" y="207068"/>
                </a:lnTo>
                <a:lnTo>
                  <a:pt x="222601" y="209215"/>
                </a:lnTo>
                <a:lnTo>
                  <a:pt x="195798" y="215464"/>
                </a:lnTo>
                <a:lnTo>
                  <a:pt x="186034" y="219535"/>
                </a:lnTo>
                <a:close/>
              </a:path>
              <a:path w="372744" h="276225">
                <a:moveTo>
                  <a:pt x="263539" y="164634"/>
                </a:moveTo>
                <a:lnTo>
                  <a:pt x="246852" y="164634"/>
                </a:lnTo>
                <a:lnTo>
                  <a:pt x="292008" y="137205"/>
                </a:lnTo>
                <a:lnTo>
                  <a:pt x="311813" y="137205"/>
                </a:lnTo>
                <a:lnTo>
                  <a:pt x="311813" y="140572"/>
                </a:lnTo>
                <a:lnTo>
                  <a:pt x="303151" y="140572"/>
                </a:lnTo>
                <a:lnTo>
                  <a:pt x="263539" y="164634"/>
                </a:lnTo>
                <a:close/>
              </a:path>
              <a:path w="372744" h="276225">
                <a:moveTo>
                  <a:pt x="207262" y="198835"/>
                </a:moveTo>
                <a:lnTo>
                  <a:pt x="190552" y="198835"/>
                </a:lnTo>
                <a:lnTo>
                  <a:pt x="238511" y="169703"/>
                </a:lnTo>
                <a:lnTo>
                  <a:pt x="190552" y="140572"/>
                </a:lnTo>
                <a:lnTo>
                  <a:pt x="207242" y="140572"/>
                </a:lnTo>
                <a:lnTo>
                  <a:pt x="246852" y="164634"/>
                </a:lnTo>
                <a:lnTo>
                  <a:pt x="263539" y="164634"/>
                </a:lnTo>
                <a:lnTo>
                  <a:pt x="255193" y="169703"/>
                </a:lnTo>
                <a:lnTo>
                  <a:pt x="263532" y="174769"/>
                </a:lnTo>
                <a:lnTo>
                  <a:pt x="246852" y="174769"/>
                </a:lnTo>
                <a:lnTo>
                  <a:pt x="207262" y="198835"/>
                </a:lnTo>
                <a:close/>
              </a:path>
              <a:path w="372744" h="276225">
                <a:moveTo>
                  <a:pt x="311813" y="198835"/>
                </a:moveTo>
                <a:lnTo>
                  <a:pt x="303151" y="198835"/>
                </a:lnTo>
                <a:lnTo>
                  <a:pt x="303151" y="140572"/>
                </a:lnTo>
                <a:lnTo>
                  <a:pt x="311813" y="140572"/>
                </a:lnTo>
                <a:lnTo>
                  <a:pt x="311813" y="198835"/>
                </a:lnTo>
                <a:close/>
              </a:path>
              <a:path w="372744" h="276225">
                <a:moveTo>
                  <a:pt x="311813" y="202934"/>
                </a:moveTo>
                <a:lnTo>
                  <a:pt x="293191" y="202934"/>
                </a:lnTo>
                <a:lnTo>
                  <a:pt x="246852" y="174769"/>
                </a:lnTo>
                <a:lnTo>
                  <a:pt x="263532" y="174769"/>
                </a:lnTo>
                <a:lnTo>
                  <a:pt x="303151" y="198835"/>
                </a:lnTo>
                <a:lnTo>
                  <a:pt x="311813" y="198835"/>
                </a:lnTo>
                <a:lnTo>
                  <a:pt x="311813" y="202934"/>
                </a:lnTo>
                <a:close/>
              </a:path>
              <a:path w="372744" h="276225">
                <a:moveTo>
                  <a:pt x="311813" y="207055"/>
                </a:moveTo>
                <a:lnTo>
                  <a:pt x="193740" y="207055"/>
                </a:lnTo>
                <a:lnTo>
                  <a:pt x="207822" y="203250"/>
                </a:lnTo>
                <a:lnTo>
                  <a:pt x="222131" y="200530"/>
                </a:lnTo>
                <a:lnTo>
                  <a:pt x="236606" y="198906"/>
                </a:lnTo>
                <a:lnTo>
                  <a:pt x="251183" y="198389"/>
                </a:lnTo>
                <a:lnTo>
                  <a:pt x="252794" y="198389"/>
                </a:lnTo>
                <a:lnTo>
                  <a:pt x="293191" y="202934"/>
                </a:lnTo>
                <a:lnTo>
                  <a:pt x="311813" y="202934"/>
                </a:lnTo>
                <a:lnTo>
                  <a:pt x="311813" y="207055"/>
                </a:lnTo>
                <a:close/>
              </a:path>
              <a:path w="372744" h="276225">
                <a:moveTo>
                  <a:pt x="372443" y="256614"/>
                </a:moveTo>
                <a:lnTo>
                  <a:pt x="340673" y="231178"/>
                </a:lnTo>
                <a:lnTo>
                  <a:pt x="305502" y="215220"/>
                </a:lnTo>
                <a:lnTo>
                  <a:pt x="262624" y="207263"/>
                </a:lnTo>
                <a:lnTo>
                  <a:pt x="252677" y="207068"/>
                </a:lnTo>
                <a:lnTo>
                  <a:pt x="311813" y="207068"/>
                </a:lnTo>
                <a:lnTo>
                  <a:pt x="311813" y="208173"/>
                </a:lnTo>
                <a:lnTo>
                  <a:pt x="318374" y="210444"/>
                </a:lnTo>
                <a:lnTo>
                  <a:pt x="324459" y="212940"/>
                </a:lnTo>
                <a:lnTo>
                  <a:pt x="329136" y="215106"/>
                </a:lnTo>
                <a:lnTo>
                  <a:pt x="337797" y="215106"/>
                </a:lnTo>
                <a:lnTo>
                  <a:pt x="337797" y="219561"/>
                </a:lnTo>
                <a:lnTo>
                  <a:pt x="372443" y="245001"/>
                </a:lnTo>
                <a:lnTo>
                  <a:pt x="372443" y="256614"/>
                </a:lnTo>
                <a:close/>
              </a:path>
              <a:path w="372744" h="276225">
                <a:moveTo>
                  <a:pt x="33814" y="275944"/>
                </a:moveTo>
                <a:lnTo>
                  <a:pt x="0" y="275866"/>
                </a:lnTo>
                <a:lnTo>
                  <a:pt x="0" y="267200"/>
                </a:lnTo>
                <a:lnTo>
                  <a:pt x="85593" y="267286"/>
                </a:lnTo>
                <a:lnTo>
                  <a:pt x="82664" y="268236"/>
                </a:lnTo>
                <a:lnTo>
                  <a:pt x="33814" y="2759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66330" y="1937885"/>
            <a:ext cx="78105" cy="52069"/>
          </a:xfrm>
          <a:custGeom>
            <a:avLst/>
            <a:gdLst/>
            <a:ahLst/>
            <a:cxnLst/>
            <a:rect l="l" t="t" r="r" b="b"/>
            <a:pathLst>
              <a:path w="78105" h="52069">
                <a:moveTo>
                  <a:pt x="76013" y="51997"/>
                </a:moveTo>
                <a:lnTo>
                  <a:pt x="1940" y="51997"/>
                </a:lnTo>
                <a:lnTo>
                  <a:pt x="0" y="50056"/>
                </a:lnTo>
                <a:lnTo>
                  <a:pt x="0" y="1941"/>
                </a:lnTo>
                <a:lnTo>
                  <a:pt x="1940" y="0"/>
                </a:lnTo>
                <a:lnTo>
                  <a:pt x="76013" y="0"/>
                </a:lnTo>
                <a:lnTo>
                  <a:pt x="77953" y="1941"/>
                </a:lnTo>
                <a:lnTo>
                  <a:pt x="77953" y="8666"/>
                </a:lnTo>
                <a:lnTo>
                  <a:pt x="8661" y="8666"/>
                </a:lnTo>
                <a:lnTo>
                  <a:pt x="8661" y="43331"/>
                </a:lnTo>
                <a:lnTo>
                  <a:pt x="77953" y="43331"/>
                </a:lnTo>
                <a:lnTo>
                  <a:pt x="77953" y="50056"/>
                </a:lnTo>
                <a:lnTo>
                  <a:pt x="76013" y="51997"/>
                </a:lnTo>
                <a:close/>
              </a:path>
              <a:path w="78105" h="52069">
                <a:moveTo>
                  <a:pt x="77953" y="43331"/>
                </a:moveTo>
                <a:lnTo>
                  <a:pt x="69291" y="43331"/>
                </a:lnTo>
                <a:lnTo>
                  <a:pt x="69291" y="8666"/>
                </a:lnTo>
                <a:lnTo>
                  <a:pt x="77953" y="8666"/>
                </a:lnTo>
                <a:lnTo>
                  <a:pt x="77953" y="433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58455" y="1916221"/>
            <a:ext cx="22225" cy="0"/>
          </a:xfrm>
          <a:custGeom>
            <a:avLst/>
            <a:gdLst/>
            <a:ahLst/>
            <a:cxnLst/>
            <a:rect l="l" t="t" r="r" b="b"/>
            <a:pathLst>
              <a:path w="22225">
                <a:moveTo>
                  <a:pt x="0" y="0"/>
                </a:moveTo>
                <a:lnTo>
                  <a:pt x="21653" y="0"/>
                </a:lnTo>
              </a:path>
            </a:pathLst>
          </a:custGeom>
          <a:ln w="866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73005" y="1874360"/>
            <a:ext cx="21590" cy="22225"/>
          </a:xfrm>
          <a:custGeom>
            <a:avLst/>
            <a:gdLst/>
            <a:ahLst/>
            <a:cxnLst/>
            <a:rect l="l" t="t" r="r" b="b"/>
            <a:pathLst>
              <a:path w="21590" h="22225">
                <a:moveTo>
                  <a:pt x="15070" y="21665"/>
                </a:moveTo>
                <a:lnTo>
                  <a:pt x="0" y="6283"/>
                </a:lnTo>
                <a:lnTo>
                  <a:pt x="6149" y="0"/>
                </a:lnTo>
                <a:lnTo>
                  <a:pt x="21177" y="15382"/>
                </a:lnTo>
                <a:lnTo>
                  <a:pt x="15070" y="216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88769" y="1890739"/>
            <a:ext cx="52069" cy="52069"/>
          </a:xfrm>
          <a:custGeom>
            <a:avLst/>
            <a:gdLst/>
            <a:ahLst/>
            <a:cxnLst/>
            <a:rect l="l" t="t" r="r" b="b"/>
            <a:pathLst>
              <a:path w="52069" h="52069">
                <a:moveTo>
                  <a:pt x="25984" y="51997"/>
                </a:moveTo>
                <a:lnTo>
                  <a:pt x="15869" y="49954"/>
                </a:lnTo>
                <a:lnTo>
                  <a:pt x="7610" y="44383"/>
                </a:lnTo>
                <a:lnTo>
                  <a:pt x="2041" y="36119"/>
                </a:lnTo>
                <a:lnTo>
                  <a:pt x="0" y="25998"/>
                </a:lnTo>
                <a:lnTo>
                  <a:pt x="2041" y="15878"/>
                </a:lnTo>
                <a:lnTo>
                  <a:pt x="7610" y="7614"/>
                </a:lnTo>
                <a:lnTo>
                  <a:pt x="15869" y="2042"/>
                </a:lnTo>
                <a:lnTo>
                  <a:pt x="25984" y="0"/>
                </a:lnTo>
                <a:lnTo>
                  <a:pt x="36099" y="2042"/>
                </a:lnTo>
                <a:lnTo>
                  <a:pt x="44358" y="7614"/>
                </a:lnTo>
                <a:lnTo>
                  <a:pt x="45067" y="8666"/>
                </a:lnTo>
                <a:lnTo>
                  <a:pt x="16417" y="8666"/>
                </a:lnTo>
                <a:lnTo>
                  <a:pt x="8661" y="16427"/>
                </a:lnTo>
                <a:lnTo>
                  <a:pt x="8661" y="35570"/>
                </a:lnTo>
                <a:lnTo>
                  <a:pt x="16417" y="43331"/>
                </a:lnTo>
                <a:lnTo>
                  <a:pt x="45067" y="43331"/>
                </a:lnTo>
                <a:lnTo>
                  <a:pt x="44358" y="44383"/>
                </a:lnTo>
                <a:lnTo>
                  <a:pt x="36099" y="49954"/>
                </a:lnTo>
                <a:lnTo>
                  <a:pt x="25984" y="51997"/>
                </a:lnTo>
                <a:close/>
              </a:path>
              <a:path w="52069" h="52069">
                <a:moveTo>
                  <a:pt x="45067" y="43331"/>
                </a:moveTo>
                <a:lnTo>
                  <a:pt x="35551" y="43331"/>
                </a:lnTo>
                <a:lnTo>
                  <a:pt x="43307" y="35570"/>
                </a:lnTo>
                <a:lnTo>
                  <a:pt x="43307" y="16427"/>
                </a:lnTo>
                <a:lnTo>
                  <a:pt x="35551" y="8666"/>
                </a:lnTo>
                <a:lnTo>
                  <a:pt x="45067" y="8666"/>
                </a:lnTo>
                <a:lnTo>
                  <a:pt x="49927" y="15878"/>
                </a:lnTo>
                <a:lnTo>
                  <a:pt x="51968" y="25998"/>
                </a:lnTo>
                <a:lnTo>
                  <a:pt x="49927" y="36119"/>
                </a:lnTo>
                <a:lnTo>
                  <a:pt x="45067" y="433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10424" y="1870722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61" y="0"/>
                </a:lnTo>
              </a:path>
            </a:pathLst>
          </a:custGeom>
          <a:ln w="216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49401" y="1916219"/>
            <a:ext cx="22225" cy="0"/>
          </a:xfrm>
          <a:custGeom>
            <a:avLst/>
            <a:gdLst/>
            <a:ahLst/>
            <a:cxnLst/>
            <a:rect l="l" t="t" r="r" b="b"/>
            <a:pathLst>
              <a:path w="22225">
                <a:moveTo>
                  <a:pt x="0" y="0"/>
                </a:moveTo>
                <a:lnTo>
                  <a:pt x="21653" y="0"/>
                </a:lnTo>
              </a:path>
            </a:pathLst>
          </a:custGeom>
          <a:ln w="866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35325" y="1874359"/>
            <a:ext cx="21590" cy="22225"/>
          </a:xfrm>
          <a:custGeom>
            <a:avLst/>
            <a:gdLst/>
            <a:ahLst/>
            <a:cxnLst/>
            <a:rect l="l" t="t" r="r" b="b"/>
            <a:pathLst>
              <a:path w="21590" h="22225">
                <a:moveTo>
                  <a:pt x="6106" y="21665"/>
                </a:moveTo>
                <a:lnTo>
                  <a:pt x="0" y="15382"/>
                </a:lnTo>
                <a:lnTo>
                  <a:pt x="15027" y="0"/>
                </a:lnTo>
                <a:lnTo>
                  <a:pt x="21177" y="6283"/>
                </a:lnTo>
                <a:lnTo>
                  <a:pt x="6106" y="216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73005" y="1936886"/>
            <a:ext cx="21590" cy="22225"/>
          </a:xfrm>
          <a:custGeom>
            <a:avLst/>
            <a:gdLst/>
            <a:ahLst/>
            <a:cxnLst/>
            <a:rect l="l" t="t" r="r" b="b"/>
            <a:pathLst>
              <a:path w="21590" h="22225">
                <a:moveTo>
                  <a:pt x="6149" y="21665"/>
                </a:moveTo>
                <a:lnTo>
                  <a:pt x="0" y="15426"/>
                </a:lnTo>
                <a:lnTo>
                  <a:pt x="15070" y="0"/>
                </a:lnTo>
                <a:lnTo>
                  <a:pt x="21177" y="6283"/>
                </a:lnTo>
                <a:lnTo>
                  <a:pt x="6149" y="216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10424" y="19622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61" y="0"/>
                </a:lnTo>
              </a:path>
            </a:pathLst>
          </a:custGeom>
          <a:ln w="216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35325" y="1936885"/>
            <a:ext cx="21590" cy="22225"/>
          </a:xfrm>
          <a:custGeom>
            <a:avLst/>
            <a:gdLst/>
            <a:ahLst/>
            <a:cxnLst/>
            <a:rect l="l" t="t" r="r" b="b"/>
            <a:pathLst>
              <a:path w="21590" h="22225">
                <a:moveTo>
                  <a:pt x="15027" y="21665"/>
                </a:moveTo>
                <a:lnTo>
                  <a:pt x="0" y="6283"/>
                </a:lnTo>
                <a:lnTo>
                  <a:pt x="6106" y="0"/>
                </a:lnTo>
                <a:lnTo>
                  <a:pt x="21177" y="15426"/>
                </a:lnTo>
                <a:lnTo>
                  <a:pt x="15027" y="216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63130" y="2467625"/>
            <a:ext cx="408940" cy="252095"/>
          </a:xfrm>
          <a:custGeom>
            <a:avLst/>
            <a:gdLst/>
            <a:ahLst/>
            <a:cxnLst/>
            <a:rect l="l" t="t" r="r" b="b"/>
            <a:pathLst>
              <a:path w="408940" h="252094">
                <a:moveTo>
                  <a:pt x="47919" y="127856"/>
                </a:moveTo>
                <a:lnTo>
                  <a:pt x="41707" y="123861"/>
                </a:lnTo>
                <a:lnTo>
                  <a:pt x="7542" y="102995"/>
                </a:lnTo>
                <a:lnTo>
                  <a:pt x="0" y="98556"/>
                </a:lnTo>
                <a:lnTo>
                  <a:pt x="4436" y="91009"/>
                </a:lnTo>
                <a:lnTo>
                  <a:pt x="55462" y="7103"/>
                </a:lnTo>
                <a:lnTo>
                  <a:pt x="59899" y="0"/>
                </a:lnTo>
                <a:lnTo>
                  <a:pt x="67442" y="4883"/>
                </a:lnTo>
                <a:lnTo>
                  <a:pt x="78062" y="11542"/>
                </a:lnTo>
                <a:lnTo>
                  <a:pt x="62561" y="11542"/>
                </a:lnTo>
                <a:lnTo>
                  <a:pt x="11979" y="95448"/>
                </a:lnTo>
                <a:lnTo>
                  <a:pt x="46144" y="116314"/>
                </a:lnTo>
                <a:lnTo>
                  <a:pt x="47475" y="117202"/>
                </a:lnTo>
                <a:lnTo>
                  <a:pt x="49250" y="117646"/>
                </a:lnTo>
                <a:lnTo>
                  <a:pt x="67257" y="117646"/>
                </a:lnTo>
                <a:lnTo>
                  <a:pt x="71840" y="122973"/>
                </a:lnTo>
                <a:lnTo>
                  <a:pt x="61230" y="122973"/>
                </a:lnTo>
                <a:lnTo>
                  <a:pt x="55462" y="127412"/>
                </a:lnTo>
                <a:lnTo>
                  <a:pt x="47919" y="127856"/>
                </a:lnTo>
                <a:close/>
              </a:path>
              <a:path w="408940" h="252094">
                <a:moveTo>
                  <a:pt x="313465" y="51053"/>
                </a:moveTo>
                <a:lnTo>
                  <a:pt x="272431" y="51053"/>
                </a:lnTo>
                <a:lnTo>
                  <a:pt x="279676" y="50610"/>
                </a:lnTo>
                <a:lnTo>
                  <a:pt x="286796" y="49722"/>
                </a:lnTo>
                <a:lnTo>
                  <a:pt x="300828" y="46170"/>
                </a:lnTo>
                <a:lnTo>
                  <a:pt x="299497" y="43062"/>
                </a:lnTo>
                <a:lnTo>
                  <a:pt x="299497" y="39511"/>
                </a:lnTo>
                <a:lnTo>
                  <a:pt x="300384" y="36403"/>
                </a:lnTo>
                <a:lnTo>
                  <a:pt x="301715" y="31964"/>
                </a:lnTo>
                <a:lnTo>
                  <a:pt x="304821" y="27968"/>
                </a:lnTo>
                <a:lnTo>
                  <a:pt x="308814" y="25748"/>
                </a:lnTo>
                <a:lnTo>
                  <a:pt x="342536" y="4883"/>
                </a:lnTo>
                <a:lnTo>
                  <a:pt x="350079" y="0"/>
                </a:lnTo>
                <a:lnTo>
                  <a:pt x="354516" y="7103"/>
                </a:lnTo>
                <a:lnTo>
                  <a:pt x="357168" y="11542"/>
                </a:lnTo>
                <a:lnTo>
                  <a:pt x="346973" y="11542"/>
                </a:lnTo>
                <a:lnTo>
                  <a:pt x="312808" y="32852"/>
                </a:lnTo>
                <a:lnTo>
                  <a:pt x="312364" y="32852"/>
                </a:lnTo>
                <a:lnTo>
                  <a:pt x="312364" y="33296"/>
                </a:lnTo>
                <a:lnTo>
                  <a:pt x="311920" y="33296"/>
                </a:lnTo>
                <a:lnTo>
                  <a:pt x="308371" y="35959"/>
                </a:lnTo>
                <a:lnTo>
                  <a:pt x="307040" y="40843"/>
                </a:lnTo>
                <a:lnTo>
                  <a:pt x="309702" y="44838"/>
                </a:lnTo>
                <a:lnTo>
                  <a:pt x="313465" y="51053"/>
                </a:lnTo>
                <a:close/>
              </a:path>
              <a:path w="408940" h="252094">
                <a:moveTo>
                  <a:pt x="67257" y="117646"/>
                </a:moveTo>
                <a:lnTo>
                  <a:pt x="49250" y="117646"/>
                </a:lnTo>
                <a:lnTo>
                  <a:pt x="50581" y="117202"/>
                </a:lnTo>
                <a:lnTo>
                  <a:pt x="52800" y="117202"/>
                </a:lnTo>
                <a:lnTo>
                  <a:pt x="55018" y="116314"/>
                </a:lnTo>
                <a:lnTo>
                  <a:pt x="97613" y="47058"/>
                </a:lnTo>
                <a:lnTo>
                  <a:pt x="101607" y="39067"/>
                </a:lnTo>
                <a:lnTo>
                  <a:pt x="99832" y="34627"/>
                </a:lnTo>
                <a:lnTo>
                  <a:pt x="96282" y="32852"/>
                </a:lnTo>
                <a:lnTo>
                  <a:pt x="62561" y="11542"/>
                </a:lnTo>
                <a:lnTo>
                  <a:pt x="78062" y="11542"/>
                </a:lnTo>
                <a:lnTo>
                  <a:pt x="100719" y="25748"/>
                </a:lnTo>
                <a:lnTo>
                  <a:pt x="104713" y="27968"/>
                </a:lnTo>
                <a:lnTo>
                  <a:pt x="107819" y="31964"/>
                </a:lnTo>
                <a:lnTo>
                  <a:pt x="109150" y="36403"/>
                </a:lnTo>
                <a:lnTo>
                  <a:pt x="109593" y="39511"/>
                </a:lnTo>
                <a:lnTo>
                  <a:pt x="109593" y="42175"/>
                </a:lnTo>
                <a:lnTo>
                  <a:pt x="109150" y="44838"/>
                </a:lnTo>
                <a:lnTo>
                  <a:pt x="115958" y="47058"/>
                </a:lnTo>
                <a:lnTo>
                  <a:pt x="123015" y="49278"/>
                </a:lnTo>
                <a:lnTo>
                  <a:pt x="130239" y="50166"/>
                </a:lnTo>
                <a:lnTo>
                  <a:pt x="137546" y="50610"/>
                </a:lnTo>
                <a:lnTo>
                  <a:pt x="178367" y="50610"/>
                </a:lnTo>
                <a:lnTo>
                  <a:pt x="182981" y="52385"/>
                </a:lnTo>
                <a:lnTo>
                  <a:pt x="104713" y="52385"/>
                </a:lnTo>
                <a:lnTo>
                  <a:pt x="66111" y="116314"/>
                </a:lnTo>
                <a:lnTo>
                  <a:pt x="67257" y="117646"/>
                </a:lnTo>
                <a:close/>
              </a:path>
              <a:path w="408940" h="252094">
                <a:moveTo>
                  <a:pt x="376389" y="117646"/>
                </a:moveTo>
                <a:lnTo>
                  <a:pt x="359840" y="117646"/>
                </a:lnTo>
                <a:lnTo>
                  <a:pt x="361615" y="117202"/>
                </a:lnTo>
                <a:lnTo>
                  <a:pt x="362946" y="116314"/>
                </a:lnTo>
                <a:lnTo>
                  <a:pt x="397111" y="95448"/>
                </a:lnTo>
                <a:lnTo>
                  <a:pt x="346973" y="11542"/>
                </a:lnTo>
                <a:lnTo>
                  <a:pt x="357168" y="11542"/>
                </a:lnTo>
                <a:lnTo>
                  <a:pt x="404654" y="91009"/>
                </a:lnTo>
                <a:lnTo>
                  <a:pt x="408647" y="98112"/>
                </a:lnTo>
                <a:lnTo>
                  <a:pt x="401104" y="102551"/>
                </a:lnTo>
                <a:lnTo>
                  <a:pt x="376389" y="117646"/>
                </a:lnTo>
                <a:close/>
              </a:path>
              <a:path w="408940" h="252094">
                <a:moveTo>
                  <a:pt x="194685" y="52829"/>
                </a:moveTo>
                <a:lnTo>
                  <a:pt x="184135" y="52829"/>
                </a:lnTo>
                <a:lnTo>
                  <a:pt x="187684" y="48834"/>
                </a:lnTo>
                <a:lnTo>
                  <a:pt x="192565" y="43062"/>
                </a:lnTo>
                <a:lnTo>
                  <a:pt x="200108" y="39955"/>
                </a:lnTo>
                <a:lnTo>
                  <a:pt x="213419" y="39955"/>
                </a:lnTo>
                <a:lnTo>
                  <a:pt x="226730" y="42618"/>
                </a:lnTo>
                <a:lnTo>
                  <a:pt x="232942" y="44394"/>
                </a:lnTo>
                <a:lnTo>
                  <a:pt x="242669" y="47058"/>
                </a:lnTo>
                <a:lnTo>
                  <a:pt x="247594" y="47946"/>
                </a:lnTo>
                <a:lnTo>
                  <a:pt x="202327" y="47946"/>
                </a:lnTo>
                <a:lnTo>
                  <a:pt x="197446" y="49722"/>
                </a:lnTo>
                <a:lnTo>
                  <a:pt x="194685" y="52829"/>
                </a:lnTo>
                <a:close/>
              </a:path>
              <a:path w="408940" h="252094">
                <a:moveTo>
                  <a:pt x="271987" y="59488"/>
                </a:moveTo>
                <a:lnTo>
                  <a:pt x="256188" y="58157"/>
                </a:lnTo>
                <a:lnTo>
                  <a:pt x="241095" y="55049"/>
                </a:lnTo>
                <a:lnTo>
                  <a:pt x="226252" y="51497"/>
                </a:lnTo>
                <a:lnTo>
                  <a:pt x="211201" y="48390"/>
                </a:lnTo>
                <a:lnTo>
                  <a:pt x="210313" y="48390"/>
                </a:lnTo>
                <a:lnTo>
                  <a:pt x="209869" y="47946"/>
                </a:lnTo>
                <a:lnTo>
                  <a:pt x="247594" y="47946"/>
                </a:lnTo>
                <a:lnTo>
                  <a:pt x="252520" y="48834"/>
                </a:lnTo>
                <a:lnTo>
                  <a:pt x="262455" y="50166"/>
                </a:lnTo>
                <a:lnTo>
                  <a:pt x="272431" y="51053"/>
                </a:lnTo>
                <a:lnTo>
                  <a:pt x="313465" y="51053"/>
                </a:lnTo>
                <a:lnTo>
                  <a:pt x="315077" y="53717"/>
                </a:lnTo>
                <a:lnTo>
                  <a:pt x="304377" y="53717"/>
                </a:lnTo>
                <a:lnTo>
                  <a:pt x="296571" y="55937"/>
                </a:lnTo>
                <a:lnTo>
                  <a:pt x="288515" y="57713"/>
                </a:lnTo>
                <a:lnTo>
                  <a:pt x="280293" y="59045"/>
                </a:lnTo>
                <a:lnTo>
                  <a:pt x="271987" y="59488"/>
                </a:lnTo>
                <a:close/>
              </a:path>
              <a:path w="408940" h="252094">
                <a:moveTo>
                  <a:pt x="178367" y="50610"/>
                </a:moveTo>
                <a:lnTo>
                  <a:pt x="143314" y="50610"/>
                </a:lnTo>
                <a:lnTo>
                  <a:pt x="154851" y="49722"/>
                </a:lnTo>
                <a:lnTo>
                  <a:pt x="157513" y="49722"/>
                </a:lnTo>
                <a:lnTo>
                  <a:pt x="159731" y="49278"/>
                </a:lnTo>
                <a:lnTo>
                  <a:pt x="172155" y="49278"/>
                </a:lnTo>
                <a:lnTo>
                  <a:pt x="178367" y="50610"/>
                </a:lnTo>
                <a:close/>
              </a:path>
              <a:path w="408940" h="252094">
                <a:moveTo>
                  <a:pt x="136659" y="59045"/>
                </a:moveTo>
                <a:lnTo>
                  <a:pt x="128360" y="58601"/>
                </a:lnTo>
                <a:lnTo>
                  <a:pt x="120187" y="57713"/>
                </a:lnTo>
                <a:lnTo>
                  <a:pt x="112262" y="55493"/>
                </a:lnTo>
                <a:lnTo>
                  <a:pt x="104713" y="52385"/>
                </a:lnTo>
                <a:lnTo>
                  <a:pt x="182981" y="52385"/>
                </a:lnTo>
                <a:lnTo>
                  <a:pt x="184135" y="52829"/>
                </a:lnTo>
                <a:lnTo>
                  <a:pt x="194685" y="52829"/>
                </a:lnTo>
                <a:lnTo>
                  <a:pt x="193896" y="53717"/>
                </a:lnTo>
                <a:lnTo>
                  <a:pt x="190780" y="57269"/>
                </a:lnTo>
                <a:lnTo>
                  <a:pt x="162394" y="57269"/>
                </a:lnTo>
                <a:lnTo>
                  <a:pt x="136659" y="59045"/>
                </a:lnTo>
                <a:close/>
              </a:path>
              <a:path w="408940" h="252094">
                <a:moveTo>
                  <a:pt x="320889" y="152273"/>
                </a:moveTo>
                <a:lnTo>
                  <a:pt x="310146" y="152273"/>
                </a:lnTo>
                <a:lnTo>
                  <a:pt x="342092" y="115426"/>
                </a:lnTo>
                <a:lnTo>
                  <a:pt x="330112" y="95448"/>
                </a:lnTo>
                <a:lnTo>
                  <a:pt x="304377" y="53717"/>
                </a:lnTo>
                <a:lnTo>
                  <a:pt x="315077" y="53717"/>
                </a:lnTo>
                <a:lnTo>
                  <a:pt x="337655" y="91009"/>
                </a:lnTo>
                <a:lnTo>
                  <a:pt x="349635" y="110542"/>
                </a:lnTo>
                <a:lnTo>
                  <a:pt x="352297" y="114982"/>
                </a:lnTo>
                <a:lnTo>
                  <a:pt x="354072" y="116758"/>
                </a:lnTo>
                <a:lnTo>
                  <a:pt x="356290" y="117646"/>
                </a:lnTo>
                <a:lnTo>
                  <a:pt x="376389" y="117646"/>
                </a:lnTo>
                <a:lnTo>
                  <a:pt x="368393" y="122529"/>
                </a:lnTo>
                <a:lnTo>
                  <a:pt x="346529" y="122529"/>
                </a:lnTo>
                <a:lnTo>
                  <a:pt x="320889" y="152273"/>
                </a:lnTo>
                <a:close/>
              </a:path>
              <a:path w="408940" h="252094">
                <a:moveTo>
                  <a:pt x="174373" y="131852"/>
                </a:moveTo>
                <a:lnTo>
                  <a:pt x="165943" y="131852"/>
                </a:lnTo>
                <a:lnTo>
                  <a:pt x="159731" y="129632"/>
                </a:lnTo>
                <a:lnTo>
                  <a:pt x="154851" y="125637"/>
                </a:lnTo>
                <a:lnTo>
                  <a:pt x="149526" y="120753"/>
                </a:lnTo>
                <a:lnTo>
                  <a:pt x="145977" y="114538"/>
                </a:lnTo>
                <a:lnTo>
                  <a:pt x="145089" y="100332"/>
                </a:lnTo>
                <a:lnTo>
                  <a:pt x="147308" y="93228"/>
                </a:lnTo>
                <a:lnTo>
                  <a:pt x="152188" y="87901"/>
                </a:lnTo>
                <a:lnTo>
                  <a:pt x="176592" y="59045"/>
                </a:lnTo>
                <a:lnTo>
                  <a:pt x="173042" y="57713"/>
                </a:lnTo>
                <a:lnTo>
                  <a:pt x="169049" y="57269"/>
                </a:lnTo>
                <a:lnTo>
                  <a:pt x="190780" y="57269"/>
                </a:lnTo>
                <a:lnTo>
                  <a:pt x="158844" y="93672"/>
                </a:lnTo>
                <a:lnTo>
                  <a:pt x="158400" y="94116"/>
                </a:lnTo>
                <a:lnTo>
                  <a:pt x="155066" y="99888"/>
                </a:lnTo>
                <a:lnTo>
                  <a:pt x="168162" y="122973"/>
                </a:lnTo>
                <a:lnTo>
                  <a:pt x="192195" y="122973"/>
                </a:lnTo>
                <a:lnTo>
                  <a:pt x="188128" y="127856"/>
                </a:lnTo>
                <a:lnTo>
                  <a:pt x="181473" y="131408"/>
                </a:lnTo>
                <a:lnTo>
                  <a:pt x="174373" y="131852"/>
                </a:lnTo>
                <a:close/>
              </a:path>
              <a:path w="408940" h="252094">
                <a:moveTo>
                  <a:pt x="192195" y="122973"/>
                </a:moveTo>
                <a:lnTo>
                  <a:pt x="173930" y="122973"/>
                </a:lnTo>
                <a:lnTo>
                  <a:pt x="178810" y="122529"/>
                </a:lnTo>
                <a:lnTo>
                  <a:pt x="182804" y="120309"/>
                </a:lnTo>
                <a:lnTo>
                  <a:pt x="222293" y="75027"/>
                </a:lnTo>
                <a:lnTo>
                  <a:pt x="237238" y="87901"/>
                </a:lnTo>
                <a:lnTo>
                  <a:pt x="222737" y="87901"/>
                </a:lnTo>
                <a:lnTo>
                  <a:pt x="192565" y="122529"/>
                </a:lnTo>
                <a:lnTo>
                  <a:pt x="192195" y="122973"/>
                </a:lnTo>
                <a:close/>
              </a:path>
              <a:path w="408940" h="252094">
                <a:moveTo>
                  <a:pt x="305486" y="184682"/>
                </a:moveTo>
                <a:lnTo>
                  <a:pt x="288404" y="184682"/>
                </a:lnTo>
                <a:lnTo>
                  <a:pt x="297722" y="183794"/>
                </a:lnTo>
                <a:lnTo>
                  <a:pt x="304821" y="175803"/>
                </a:lnTo>
                <a:lnTo>
                  <a:pt x="303934" y="166480"/>
                </a:lnTo>
                <a:lnTo>
                  <a:pt x="303934" y="160708"/>
                </a:lnTo>
                <a:lnTo>
                  <a:pt x="302159" y="156269"/>
                </a:lnTo>
                <a:lnTo>
                  <a:pt x="227617" y="92341"/>
                </a:lnTo>
                <a:lnTo>
                  <a:pt x="222737" y="87901"/>
                </a:lnTo>
                <a:lnTo>
                  <a:pt x="237238" y="87901"/>
                </a:lnTo>
                <a:lnTo>
                  <a:pt x="305265" y="146502"/>
                </a:lnTo>
                <a:lnTo>
                  <a:pt x="308814" y="150054"/>
                </a:lnTo>
                <a:lnTo>
                  <a:pt x="310146" y="152273"/>
                </a:lnTo>
                <a:lnTo>
                  <a:pt x="320889" y="152273"/>
                </a:lnTo>
                <a:lnTo>
                  <a:pt x="315914" y="158045"/>
                </a:lnTo>
                <a:lnTo>
                  <a:pt x="312364" y="162484"/>
                </a:lnTo>
                <a:lnTo>
                  <a:pt x="312364" y="165592"/>
                </a:lnTo>
                <a:lnTo>
                  <a:pt x="310991" y="175359"/>
                </a:lnTo>
                <a:lnTo>
                  <a:pt x="306041" y="184238"/>
                </a:lnTo>
                <a:lnTo>
                  <a:pt x="305486" y="184682"/>
                </a:lnTo>
                <a:close/>
              </a:path>
              <a:path w="408940" h="252094">
                <a:moveTo>
                  <a:pt x="360284" y="127412"/>
                </a:moveTo>
                <a:lnTo>
                  <a:pt x="352297" y="127412"/>
                </a:lnTo>
                <a:lnTo>
                  <a:pt x="346529" y="122529"/>
                </a:lnTo>
                <a:lnTo>
                  <a:pt x="368393" y="122529"/>
                </a:lnTo>
                <a:lnTo>
                  <a:pt x="366939" y="123417"/>
                </a:lnTo>
                <a:lnTo>
                  <a:pt x="360284" y="127412"/>
                </a:lnTo>
                <a:close/>
              </a:path>
              <a:path w="408940" h="252094">
                <a:moveTo>
                  <a:pt x="103825" y="201552"/>
                </a:moveTo>
                <a:lnTo>
                  <a:pt x="95839" y="201552"/>
                </a:lnTo>
                <a:lnTo>
                  <a:pt x="90958" y="199776"/>
                </a:lnTo>
                <a:lnTo>
                  <a:pt x="86965" y="196224"/>
                </a:lnTo>
                <a:lnTo>
                  <a:pt x="81820" y="189121"/>
                </a:lnTo>
                <a:lnTo>
                  <a:pt x="79755" y="181130"/>
                </a:lnTo>
                <a:lnTo>
                  <a:pt x="80850" y="172695"/>
                </a:lnTo>
                <a:lnTo>
                  <a:pt x="85190" y="165148"/>
                </a:lnTo>
                <a:lnTo>
                  <a:pt x="91402" y="158045"/>
                </a:lnTo>
                <a:lnTo>
                  <a:pt x="90514" y="157601"/>
                </a:lnTo>
                <a:lnTo>
                  <a:pt x="90071" y="156713"/>
                </a:lnTo>
                <a:lnTo>
                  <a:pt x="61230" y="122973"/>
                </a:lnTo>
                <a:lnTo>
                  <a:pt x="71840" y="122973"/>
                </a:lnTo>
                <a:lnTo>
                  <a:pt x="96282" y="151386"/>
                </a:lnTo>
                <a:lnTo>
                  <a:pt x="96726" y="151830"/>
                </a:lnTo>
                <a:lnTo>
                  <a:pt x="108699" y="151830"/>
                </a:lnTo>
                <a:lnTo>
                  <a:pt x="91845" y="170919"/>
                </a:lnTo>
                <a:lnTo>
                  <a:pt x="90071" y="173139"/>
                </a:lnTo>
                <a:lnTo>
                  <a:pt x="88739" y="176247"/>
                </a:lnTo>
                <a:lnTo>
                  <a:pt x="88739" y="186457"/>
                </a:lnTo>
                <a:lnTo>
                  <a:pt x="94508" y="192673"/>
                </a:lnTo>
                <a:lnTo>
                  <a:pt x="121763" y="192673"/>
                </a:lnTo>
                <a:lnTo>
                  <a:pt x="121573" y="193117"/>
                </a:lnTo>
                <a:lnTo>
                  <a:pt x="121573" y="198444"/>
                </a:lnTo>
                <a:lnTo>
                  <a:pt x="112256" y="198444"/>
                </a:lnTo>
                <a:lnTo>
                  <a:pt x="109593" y="200220"/>
                </a:lnTo>
                <a:lnTo>
                  <a:pt x="106931" y="201108"/>
                </a:lnTo>
                <a:lnTo>
                  <a:pt x="103825" y="201552"/>
                </a:lnTo>
                <a:close/>
              </a:path>
              <a:path w="408940" h="252094">
                <a:moveTo>
                  <a:pt x="108699" y="151830"/>
                </a:moveTo>
                <a:lnTo>
                  <a:pt x="96726" y="151830"/>
                </a:lnTo>
                <a:lnTo>
                  <a:pt x="108262" y="138511"/>
                </a:lnTo>
                <a:lnTo>
                  <a:pt x="112699" y="133628"/>
                </a:lnTo>
                <a:lnTo>
                  <a:pt x="118911" y="130964"/>
                </a:lnTo>
                <a:lnTo>
                  <a:pt x="125123" y="130964"/>
                </a:lnTo>
                <a:lnTo>
                  <a:pt x="130447" y="130520"/>
                </a:lnTo>
                <a:lnTo>
                  <a:pt x="135328" y="132740"/>
                </a:lnTo>
                <a:lnTo>
                  <a:pt x="139321" y="136291"/>
                </a:lnTo>
                <a:lnTo>
                  <a:pt x="143265" y="139843"/>
                </a:lnTo>
                <a:lnTo>
                  <a:pt x="121573" y="139843"/>
                </a:lnTo>
                <a:lnTo>
                  <a:pt x="118024" y="141619"/>
                </a:lnTo>
                <a:lnTo>
                  <a:pt x="115361" y="144282"/>
                </a:lnTo>
                <a:lnTo>
                  <a:pt x="108699" y="151830"/>
                </a:lnTo>
                <a:close/>
              </a:path>
              <a:path w="408940" h="252094">
                <a:moveTo>
                  <a:pt x="121763" y="192673"/>
                </a:moveTo>
                <a:lnTo>
                  <a:pt x="102938" y="192673"/>
                </a:lnTo>
                <a:lnTo>
                  <a:pt x="106487" y="192229"/>
                </a:lnTo>
                <a:lnTo>
                  <a:pt x="109593" y="190897"/>
                </a:lnTo>
                <a:lnTo>
                  <a:pt x="111812" y="188233"/>
                </a:lnTo>
                <a:lnTo>
                  <a:pt x="135328" y="161596"/>
                </a:lnTo>
                <a:lnTo>
                  <a:pt x="140209" y="156269"/>
                </a:lnTo>
                <a:lnTo>
                  <a:pt x="139321" y="147834"/>
                </a:lnTo>
                <a:lnTo>
                  <a:pt x="133997" y="142951"/>
                </a:lnTo>
                <a:lnTo>
                  <a:pt x="131778" y="141175"/>
                </a:lnTo>
                <a:lnTo>
                  <a:pt x="128672" y="139843"/>
                </a:lnTo>
                <a:lnTo>
                  <a:pt x="143265" y="139843"/>
                </a:lnTo>
                <a:lnTo>
                  <a:pt x="143758" y="140287"/>
                </a:lnTo>
                <a:lnTo>
                  <a:pt x="146420" y="146058"/>
                </a:lnTo>
                <a:lnTo>
                  <a:pt x="146864" y="152273"/>
                </a:lnTo>
                <a:lnTo>
                  <a:pt x="164080" y="152273"/>
                </a:lnTo>
                <a:lnTo>
                  <a:pt x="165056" y="152717"/>
                </a:lnTo>
                <a:lnTo>
                  <a:pt x="169049" y="156269"/>
                </a:lnTo>
                <a:lnTo>
                  <a:pt x="172954" y="159821"/>
                </a:lnTo>
                <a:lnTo>
                  <a:pt x="151301" y="159821"/>
                </a:lnTo>
                <a:lnTo>
                  <a:pt x="147751" y="161596"/>
                </a:lnTo>
                <a:lnTo>
                  <a:pt x="145089" y="164260"/>
                </a:lnTo>
                <a:lnTo>
                  <a:pt x="124679" y="187789"/>
                </a:lnTo>
                <a:lnTo>
                  <a:pt x="122904" y="190009"/>
                </a:lnTo>
                <a:lnTo>
                  <a:pt x="121763" y="192673"/>
                </a:lnTo>
                <a:close/>
              </a:path>
              <a:path w="408940" h="252094">
                <a:moveTo>
                  <a:pt x="164080" y="152273"/>
                </a:moveTo>
                <a:lnTo>
                  <a:pt x="146864" y="152273"/>
                </a:lnTo>
                <a:lnTo>
                  <a:pt x="149526" y="151386"/>
                </a:lnTo>
                <a:lnTo>
                  <a:pt x="152188" y="150942"/>
                </a:lnTo>
                <a:lnTo>
                  <a:pt x="154851" y="150942"/>
                </a:lnTo>
                <a:lnTo>
                  <a:pt x="160175" y="150498"/>
                </a:lnTo>
                <a:lnTo>
                  <a:pt x="164080" y="152273"/>
                </a:lnTo>
                <a:close/>
              </a:path>
              <a:path w="408940" h="252094">
                <a:moveTo>
                  <a:pt x="152810" y="209543"/>
                </a:moveTo>
                <a:lnTo>
                  <a:pt x="139321" y="209543"/>
                </a:lnTo>
                <a:lnTo>
                  <a:pt x="142427" y="207767"/>
                </a:lnTo>
                <a:lnTo>
                  <a:pt x="144646" y="205103"/>
                </a:lnTo>
                <a:lnTo>
                  <a:pt x="165056" y="181574"/>
                </a:lnTo>
                <a:lnTo>
                  <a:pt x="169936" y="176247"/>
                </a:lnTo>
                <a:lnTo>
                  <a:pt x="169049" y="167812"/>
                </a:lnTo>
                <a:lnTo>
                  <a:pt x="163725" y="162928"/>
                </a:lnTo>
                <a:lnTo>
                  <a:pt x="161506" y="161152"/>
                </a:lnTo>
                <a:lnTo>
                  <a:pt x="158400" y="159821"/>
                </a:lnTo>
                <a:lnTo>
                  <a:pt x="172954" y="159821"/>
                </a:lnTo>
                <a:lnTo>
                  <a:pt x="173930" y="160708"/>
                </a:lnTo>
                <a:lnTo>
                  <a:pt x="176592" y="166480"/>
                </a:lnTo>
                <a:lnTo>
                  <a:pt x="176592" y="172695"/>
                </a:lnTo>
                <a:lnTo>
                  <a:pt x="190125" y="172695"/>
                </a:lnTo>
                <a:lnTo>
                  <a:pt x="192565" y="173583"/>
                </a:lnTo>
                <a:lnTo>
                  <a:pt x="196115" y="176691"/>
                </a:lnTo>
                <a:lnTo>
                  <a:pt x="200108" y="180242"/>
                </a:lnTo>
                <a:lnTo>
                  <a:pt x="200310" y="180686"/>
                </a:lnTo>
                <a:lnTo>
                  <a:pt x="180142" y="180686"/>
                </a:lnTo>
                <a:lnTo>
                  <a:pt x="177036" y="182018"/>
                </a:lnTo>
                <a:lnTo>
                  <a:pt x="174817" y="184238"/>
                </a:lnTo>
                <a:lnTo>
                  <a:pt x="154407" y="207767"/>
                </a:lnTo>
                <a:lnTo>
                  <a:pt x="152810" y="209543"/>
                </a:lnTo>
                <a:close/>
              </a:path>
              <a:path w="408940" h="252094">
                <a:moveTo>
                  <a:pt x="190125" y="172695"/>
                </a:moveTo>
                <a:lnTo>
                  <a:pt x="176592" y="172695"/>
                </a:lnTo>
                <a:lnTo>
                  <a:pt x="178810" y="172251"/>
                </a:lnTo>
                <a:lnTo>
                  <a:pt x="180585" y="171807"/>
                </a:lnTo>
                <a:lnTo>
                  <a:pt x="187684" y="171807"/>
                </a:lnTo>
                <a:lnTo>
                  <a:pt x="190125" y="172695"/>
                </a:lnTo>
                <a:close/>
              </a:path>
              <a:path w="408940" h="252094">
                <a:moveTo>
                  <a:pt x="180176" y="225969"/>
                </a:moveTo>
                <a:lnTo>
                  <a:pt x="166387" y="225969"/>
                </a:lnTo>
                <a:lnTo>
                  <a:pt x="169049" y="224637"/>
                </a:lnTo>
                <a:lnTo>
                  <a:pt x="170824" y="222417"/>
                </a:lnTo>
                <a:lnTo>
                  <a:pt x="191234" y="198888"/>
                </a:lnTo>
                <a:lnTo>
                  <a:pt x="195227" y="194448"/>
                </a:lnTo>
                <a:lnTo>
                  <a:pt x="194784" y="187345"/>
                </a:lnTo>
                <a:lnTo>
                  <a:pt x="190347" y="183350"/>
                </a:lnTo>
                <a:lnTo>
                  <a:pt x="188572" y="181574"/>
                </a:lnTo>
                <a:lnTo>
                  <a:pt x="185910" y="180686"/>
                </a:lnTo>
                <a:lnTo>
                  <a:pt x="200310" y="180686"/>
                </a:lnTo>
                <a:lnTo>
                  <a:pt x="202327" y="185126"/>
                </a:lnTo>
                <a:lnTo>
                  <a:pt x="202770" y="190453"/>
                </a:lnTo>
                <a:lnTo>
                  <a:pt x="212643" y="190453"/>
                </a:lnTo>
                <a:lnTo>
                  <a:pt x="215638" y="191785"/>
                </a:lnTo>
                <a:lnTo>
                  <a:pt x="218743" y="194448"/>
                </a:lnTo>
                <a:lnTo>
                  <a:pt x="222198" y="198888"/>
                </a:lnTo>
                <a:lnTo>
                  <a:pt x="204545" y="198888"/>
                </a:lnTo>
                <a:lnTo>
                  <a:pt x="202327" y="200220"/>
                </a:lnTo>
                <a:lnTo>
                  <a:pt x="200552" y="201996"/>
                </a:lnTo>
                <a:lnTo>
                  <a:pt x="183247" y="221973"/>
                </a:lnTo>
                <a:lnTo>
                  <a:pt x="180142" y="225525"/>
                </a:lnTo>
                <a:lnTo>
                  <a:pt x="180176" y="225969"/>
                </a:lnTo>
                <a:close/>
              </a:path>
              <a:path w="408940" h="252094">
                <a:moveTo>
                  <a:pt x="280462" y="204659"/>
                </a:moveTo>
                <a:lnTo>
                  <a:pt x="260451" y="204659"/>
                </a:lnTo>
                <a:lnTo>
                  <a:pt x="263557" y="204215"/>
                </a:lnTo>
                <a:lnTo>
                  <a:pt x="270296" y="202440"/>
                </a:lnTo>
                <a:lnTo>
                  <a:pt x="275537" y="198444"/>
                </a:lnTo>
                <a:lnTo>
                  <a:pt x="278782" y="192229"/>
                </a:lnTo>
                <a:lnTo>
                  <a:pt x="279530" y="185570"/>
                </a:lnTo>
                <a:lnTo>
                  <a:pt x="279530" y="184682"/>
                </a:lnTo>
                <a:lnTo>
                  <a:pt x="279087" y="183794"/>
                </a:lnTo>
                <a:lnTo>
                  <a:pt x="279087" y="182906"/>
                </a:lnTo>
                <a:lnTo>
                  <a:pt x="281305" y="183794"/>
                </a:lnTo>
                <a:lnTo>
                  <a:pt x="283967" y="184682"/>
                </a:lnTo>
                <a:lnTo>
                  <a:pt x="305486" y="184682"/>
                </a:lnTo>
                <a:lnTo>
                  <a:pt x="298263" y="190453"/>
                </a:lnTo>
                <a:lnTo>
                  <a:pt x="289813" y="193117"/>
                </a:lnTo>
                <a:lnTo>
                  <a:pt x="286629" y="193117"/>
                </a:lnTo>
                <a:lnTo>
                  <a:pt x="283940" y="200220"/>
                </a:lnTo>
                <a:lnTo>
                  <a:pt x="280462" y="204659"/>
                </a:lnTo>
                <a:close/>
              </a:path>
              <a:path w="408940" h="252094">
                <a:moveTo>
                  <a:pt x="212643" y="190453"/>
                </a:moveTo>
                <a:lnTo>
                  <a:pt x="202770" y="190453"/>
                </a:lnTo>
                <a:lnTo>
                  <a:pt x="204101" y="190009"/>
                </a:lnTo>
                <a:lnTo>
                  <a:pt x="211644" y="190009"/>
                </a:lnTo>
                <a:lnTo>
                  <a:pt x="212643" y="190453"/>
                </a:lnTo>
                <a:close/>
              </a:path>
              <a:path w="408940" h="252094">
                <a:moveTo>
                  <a:pt x="288404" y="193561"/>
                </a:moveTo>
                <a:lnTo>
                  <a:pt x="286629" y="193117"/>
                </a:lnTo>
                <a:lnTo>
                  <a:pt x="289813" y="193117"/>
                </a:lnTo>
                <a:lnTo>
                  <a:pt x="288404" y="193561"/>
                </a:lnTo>
                <a:close/>
              </a:path>
              <a:path w="408940" h="252094">
                <a:moveTo>
                  <a:pt x="137546" y="217978"/>
                </a:moveTo>
                <a:lnTo>
                  <a:pt x="128229" y="217978"/>
                </a:lnTo>
                <a:lnTo>
                  <a:pt x="123348" y="216202"/>
                </a:lnTo>
                <a:lnTo>
                  <a:pt x="115361" y="209099"/>
                </a:lnTo>
                <a:lnTo>
                  <a:pt x="112699" y="203771"/>
                </a:lnTo>
                <a:lnTo>
                  <a:pt x="112256" y="198444"/>
                </a:lnTo>
                <a:lnTo>
                  <a:pt x="121573" y="198444"/>
                </a:lnTo>
                <a:lnTo>
                  <a:pt x="121573" y="203327"/>
                </a:lnTo>
                <a:lnTo>
                  <a:pt x="127341" y="209543"/>
                </a:lnTo>
                <a:lnTo>
                  <a:pt x="152810" y="209543"/>
                </a:lnTo>
                <a:lnTo>
                  <a:pt x="150414" y="212206"/>
                </a:lnTo>
                <a:lnTo>
                  <a:pt x="150691" y="216646"/>
                </a:lnTo>
                <a:lnTo>
                  <a:pt x="141983" y="216646"/>
                </a:lnTo>
                <a:lnTo>
                  <a:pt x="139765" y="217534"/>
                </a:lnTo>
                <a:lnTo>
                  <a:pt x="137546" y="217978"/>
                </a:lnTo>
                <a:close/>
              </a:path>
              <a:path w="408940" h="252094">
                <a:moveTo>
                  <a:pt x="207473" y="236623"/>
                </a:moveTo>
                <a:lnTo>
                  <a:pt x="190790" y="236623"/>
                </a:lnTo>
                <a:lnTo>
                  <a:pt x="193009" y="236180"/>
                </a:lnTo>
                <a:lnTo>
                  <a:pt x="195227" y="235292"/>
                </a:lnTo>
                <a:lnTo>
                  <a:pt x="196558" y="233516"/>
                </a:lnTo>
                <a:lnTo>
                  <a:pt x="213863" y="213538"/>
                </a:lnTo>
                <a:lnTo>
                  <a:pt x="216969" y="209987"/>
                </a:lnTo>
                <a:lnTo>
                  <a:pt x="216525" y="204215"/>
                </a:lnTo>
                <a:lnTo>
                  <a:pt x="212975" y="201108"/>
                </a:lnTo>
                <a:lnTo>
                  <a:pt x="211201" y="199776"/>
                </a:lnTo>
                <a:lnTo>
                  <a:pt x="209426" y="198888"/>
                </a:lnTo>
                <a:lnTo>
                  <a:pt x="222198" y="198888"/>
                </a:lnTo>
                <a:lnTo>
                  <a:pt x="222889" y="199776"/>
                </a:lnTo>
                <a:lnTo>
                  <a:pt x="224622" y="205991"/>
                </a:lnTo>
                <a:lnTo>
                  <a:pt x="223860" y="213094"/>
                </a:lnTo>
                <a:lnTo>
                  <a:pt x="220518" y="219310"/>
                </a:lnTo>
                <a:lnTo>
                  <a:pt x="206320" y="235736"/>
                </a:lnTo>
                <a:lnTo>
                  <a:pt x="207473" y="236623"/>
                </a:lnTo>
                <a:close/>
              </a:path>
              <a:path w="408940" h="252094">
                <a:moveTo>
                  <a:pt x="260093" y="223749"/>
                </a:moveTo>
                <a:lnTo>
                  <a:pt x="243147" y="223749"/>
                </a:lnTo>
                <a:lnTo>
                  <a:pt x="249886" y="221529"/>
                </a:lnTo>
                <a:lnTo>
                  <a:pt x="255127" y="217534"/>
                </a:lnTo>
                <a:lnTo>
                  <a:pt x="258371" y="211318"/>
                </a:lnTo>
                <a:lnTo>
                  <a:pt x="259120" y="204659"/>
                </a:lnTo>
                <a:lnTo>
                  <a:pt x="259120" y="204215"/>
                </a:lnTo>
                <a:lnTo>
                  <a:pt x="260451" y="204659"/>
                </a:lnTo>
                <a:lnTo>
                  <a:pt x="280462" y="204659"/>
                </a:lnTo>
                <a:lnTo>
                  <a:pt x="279419" y="205991"/>
                </a:lnTo>
                <a:lnTo>
                  <a:pt x="273402" y="210431"/>
                </a:lnTo>
                <a:lnTo>
                  <a:pt x="266219" y="213094"/>
                </a:lnTo>
                <a:lnTo>
                  <a:pt x="263280" y="219753"/>
                </a:lnTo>
                <a:lnTo>
                  <a:pt x="260093" y="223749"/>
                </a:lnTo>
                <a:close/>
              </a:path>
              <a:path w="408940" h="252094">
                <a:moveTo>
                  <a:pt x="166387" y="234404"/>
                </a:moveTo>
                <a:lnTo>
                  <a:pt x="156625" y="234404"/>
                </a:lnTo>
                <a:lnTo>
                  <a:pt x="152188" y="232628"/>
                </a:lnTo>
                <a:lnTo>
                  <a:pt x="148639" y="229520"/>
                </a:lnTo>
                <a:lnTo>
                  <a:pt x="144646" y="226413"/>
                </a:lnTo>
                <a:lnTo>
                  <a:pt x="142427" y="221529"/>
                </a:lnTo>
                <a:lnTo>
                  <a:pt x="141983" y="216646"/>
                </a:lnTo>
                <a:lnTo>
                  <a:pt x="150691" y="216646"/>
                </a:lnTo>
                <a:lnTo>
                  <a:pt x="150857" y="219310"/>
                </a:lnTo>
                <a:lnTo>
                  <a:pt x="155294" y="223305"/>
                </a:lnTo>
                <a:lnTo>
                  <a:pt x="157513" y="225081"/>
                </a:lnTo>
                <a:lnTo>
                  <a:pt x="159731" y="225969"/>
                </a:lnTo>
                <a:lnTo>
                  <a:pt x="180176" y="225969"/>
                </a:lnTo>
                <a:lnTo>
                  <a:pt x="180585" y="231296"/>
                </a:lnTo>
                <a:lnTo>
                  <a:pt x="181092" y="231740"/>
                </a:lnTo>
                <a:lnTo>
                  <a:pt x="171711" y="231740"/>
                </a:lnTo>
                <a:lnTo>
                  <a:pt x="166387" y="234404"/>
                </a:lnTo>
                <a:close/>
              </a:path>
              <a:path w="408940" h="252094">
                <a:moveTo>
                  <a:pt x="239490" y="242839"/>
                </a:moveTo>
                <a:lnTo>
                  <a:pt x="222737" y="242839"/>
                </a:lnTo>
                <a:lnTo>
                  <a:pt x="229475" y="240619"/>
                </a:lnTo>
                <a:lnTo>
                  <a:pt x="234717" y="236623"/>
                </a:lnTo>
                <a:lnTo>
                  <a:pt x="237961" y="230408"/>
                </a:lnTo>
                <a:lnTo>
                  <a:pt x="238710" y="223749"/>
                </a:lnTo>
                <a:lnTo>
                  <a:pt x="238710" y="223305"/>
                </a:lnTo>
                <a:lnTo>
                  <a:pt x="240041" y="223749"/>
                </a:lnTo>
                <a:lnTo>
                  <a:pt x="260093" y="223749"/>
                </a:lnTo>
                <a:lnTo>
                  <a:pt x="258676" y="225525"/>
                </a:lnTo>
                <a:lnTo>
                  <a:pt x="252742" y="229520"/>
                </a:lnTo>
                <a:lnTo>
                  <a:pt x="245809" y="232184"/>
                </a:lnTo>
                <a:lnTo>
                  <a:pt x="242454" y="239287"/>
                </a:lnTo>
                <a:lnTo>
                  <a:pt x="239490" y="242839"/>
                </a:lnTo>
                <a:close/>
              </a:path>
              <a:path w="408940" h="252094">
                <a:moveTo>
                  <a:pt x="185022" y="245058"/>
                </a:moveTo>
                <a:lnTo>
                  <a:pt x="180585" y="243283"/>
                </a:lnTo>
                <a:lnTo>
                  <a:pt x="177036" y="240175"/>
                </a:lnTo>
                <a:lnTo>
                  <a:pt x="174373" y="237955"/>
                </a:lnTo>
                <a:lnTo>
                  <a:pt x="172599" y="234848"/>
                </a:lnTo>
                <a:lnTo>
                  <a:pt x="171711" y="231740"/>
                </a:lnTo>
                <a:lnTo>
                  <a:pt x="181092" y="231740"/>
                </a:lnTo>
                <a:lnTo>
                  <a:pt x="184135" y="234404"/>
                </a:lnTo>
                <a:lnTo>
                  <a:pt x="185910" y="236180"/>
                </a:lnTo>
                <a:lnTo>
                  <a:pt x="188572" y="236623"/>
                </a:lnTo>
                <a:lnTo>
                  <a:pt x="207473" y="236623"/>
                </a:lnTo>
                <a:lnTo>
                  <a:pt x="212088" y="240175"/>
                </a:lnTo>
                <a:lnTo>
                  <a:pt x="214417" y="241507"/>
                </a:lnTo>
                <a:lnTo>
                  <a:pt x="199221" y="241507"/>
                </a:lnTo>
                <a:lnTo>
                  <a:pt x="197002" y="242839"/>
                </a:lnTo>
                <a:lnTo>
                  <a:pt x="194340" y="244171"/>
                </a:lnTo>
                <a:lnTo>
                  <a:pt x="191678" y="244615"/>
                </a:lnTo>
                <a:lnTo>
                  <a:pt x="189903" y="244615"/>
                </a:lnTo>
                <a:lnTo>
                  <a:pt x="185022" y="245058"/>
                </a:lnTo>
                <a:close/>
              </a:path>
              <a:path w="408940" h="252094">
                <a:moveTo>
                  <a:pt x="222737" y="251718"/>
                </a:moveTo>
                <a:lnTo>
                  <a:pt x="215638" y="251718"/>
                </a:lnTo>
                <a:lnTo>
                  <a:pt x="210757" y="250386"/>
                </a:lnTo>
                <a:lnTo>
                  <a:pt x="206764" y="247722"/>
                </a:lnTo>
                <a:lnTo>
                  <a:pt x="205876" y="246834"/>
                </a:lnTo>
                <a:lnTo>
                  <a:pt x="199664" y="241951"/>
                </a:lnTo>
                <a:lnTo>
                  <a:pt x="199221" y="241507"/>
                </a:lnTo>
                <a:lnTo>
                  <a:pt x="214417" y="241507"/>
                </a:lnTo>
                <a:lnTo>
                  <a:pt x="215194" y="241951"/>
                </a:lnTo>
                <a:lnTo>
                  <a:pt x="218300" y="242839"/>
                </a:lnTo>
                <a:lnTo>
                  <a:pt x="239490" y="242839"/>
                </a:lnTo>
                <a:lnTo>
                  <a:pt x="237268" y="245502"/>
                </a:lnTo>
                <a:lnTo>
                  <a:pt x="230585" y="249498"/>
                </a:lnTo>
                <a:lnTo>
                  <a:pt x="222737" y="2517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16300" y="3780925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20082" y="40197"/>
                </a:moveTo>
                <a:lnTo>
                  <a:pt x="12263" y="38615"/>
                </a:lnTo>
                <a:lnTo>
                  <a:pt x="5879" y="34306"/>
                </a:lnTo>
                <a:lnTo>
                  <a:pt x="1575" y="27917"/>
                </a:lnTo>
                <a:lnTo>
                  <a:pt x="0" y="20094"/>
                </a:lnTo>
                <a:lnTo>
                  <a:pt x="1580" y="12273"/>
                </a:lnTo>
                <a:lnTo>
                  <a:pt x="5884" y="5887"/>
                </a:lnTo>
                <a:lnTo>
                  <a:pt x="12267" y="1581"/>
                </a:lnTo>
                <a:lnTo>
                  <a:pt x="20091" y="0"/>
                </a:lnTo>
                <a:lnTo>
                  <a:pt x="27910" y="1581"/>
                </a:lnTo>
                <a:lnTo>
                  <a:pt x="34295" y="5890"/>
                </a:lnTo>
                <a:lnTo>
                  <a:pt x="36293" y="8856"/>
                </a:lnTo>
                <a:lnTo>
                  <a:pt x="13867" y="8860"/>
                </a:lnTo>
                <a:lnTo>
                  <a:pt x="8842" y="13888"/>
                </a:lnTo>
                <a:lnTo>
                  <a:pt x="8847" y="26312"/>
                </a:lnTo>
                <a:lnTo>
                  <a:pt x="13881" y="31349"/>
                </a:lnTo>
                <a:lnTo>
                  <a:pt x="36286" y="31349"/>
                </a:lnTo>
                <a:lnTo>
                  <a:pt x="34287" y="34314"/>
                </a:lnTo>
                <a:lnTo>
                  <a:pt x="27902" y="38620"/>
                </a:lnTo>
                <a:lnTo>
                  <a:pt x="20082" y="40197"/>
                </a:lnTo>
                <a:close/>
              </a:path>
              <a:path w="40640" h="40639">
                <a:moveTo>
                  <a:pt x="36286" y="31349"/>
                </a:moveTo>
                <a:lnTo>
                  <a:pt x="13881" y="31349"/>
                </a:lnTo>
                <a:lnTo>
                  <a:pt x="26293" y="31340"/>
                </a:lnTo>
                <a:lnTo>
                  <a:pt x="31318" y="26312"/>
                </a:lnTo>
                <a:lnTo>
                  <a:pt x="31314" y="13888"/>
                </a:lnTo>
                <a:lnTo>
                  <a:pt x="26289" y="8860"/>
                </a:lnTo>
                <a:lnTo>
                  <a:pt x="13872" y="8856"/>
                </a:lnTo>
                <a:lnTo>
                  <a:pt x="36295" y="8860"/>
                </a:lnTo>
                <a:lnTo>
                  <a:pt x="38598" y="12279"/>
                </a:lnTo>
                <a:lnTo>
                  <a:pt x="40174" y="20102"/>
                </a:lnTo>
                <a:lnTo>
                  <a:pt x="38593" y="27926"/>
                </a:lnTo>
                <a:lnTo>
                  <a:pt x="36286" y="313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96257" y="3826650"/>
            <a:ext cx="80010" cy="40640"/>
          </a:xfrm>
          <a:custGeom>
            <a:avLst/>
            <a:gdLst/>
            <a:ahLst/>
            <a:cxnLst/>
            <a:rect l="l" t="t" r="r" b="b"/>
            <a:pathLst>
              <a:path w="80009" h="40639">
                <a:moveTo>
                  <a:pt x="79623" y="40130"/>
                </a:moveTo>
                <a:lnTo>
                  <a:pt x="0" y="40130"/>
                </a:lnTo>
                <a:lnTo>
                  <a:pt x="21" y="19031"/>
                </a:lnTo>
                <a:lnTo>
                  <a:pt x="34260" y="84"/>
                </a:lnTo>
                <a:lnTo>
                  <a:pt x="39816" y="0"/>
                </a:lnTo>
                <a:lnTo>
                  <a:pt x="45381" y="8"/>
                </a:lnTo>
                <a:lnTo>
                  <a:pt x="50915" y="845"/>
                </a:lnTo>
                <a:lnTo>
                  <a:pt x="56232" y="2478"/>
                </a:lnTo>
                <a:lnTo>
                  <a:pt x="63278" y="4337"/>
                </a:lnTo>
                <a:lnTo>
                  <a:pt x="69883" y="7586"/>
                </a:lnTo>
                <a:lnTo>
                  <a:pt x="71495" y="8829"/>
                </a:lnTo>
                <a:lnTo>
                  <a:pt x="39860" y="8829"/>
                </a:lnTo>
                <a:lnTo>
                  <a:pt x="35122" y="8909"/>
                </a:lnTo>
                <a:lnTo>
                  <a:pt x="8829" y="31278"/>
                </a:lnTo>
                <a:lnTo>
                  <a:pt x="79623" y="31278"/>
                </a:lnTo>
                <a:lnTo>
                  <a:pt x="79623" y="40130"/>
                </a:lnTo>
                <a:close/>
              </a:path>
              <a:path w="80009" h="40639">
                <a:moveTo>
                  <a:pt x="79623" y="31278"/>
                </a:moveTo>
                <a:lnTo>
                  <a:pt x="70790" y="31278"/>
                </a:lnTo>
                <a:lnTo>
                  <a:pt x="70772" y="20049"/>
                </a:lnTo>
                <a:lnTo>
                  <a:pt x="70714" y="19602"/>
                </a:lnTo>
                <a:lnTo>
                  <a:pt x="70493" y="19217"/>
                </a:lnTo>
                <a:lnTo>
                  <a:pt x="65340" y="15256"/>
                </a:lnTo>
                <a:lnTo>
                  <a:pt x="59832" y="12552"/>
                </a:lnTo>
                <a:lnTo>
                  <a:pt x="53958" y="11016"/>
                </a:lnTo>
                <a:lnTo>
                  <a:pt x="53617" y="10918"/>
                </a:lnTo>
                <a:lnTo>
                  <a:pt x="49158" y="9546"/>
                </a:lnTo>
                <a:lnTo>
                  <a:pt x="44522" y="8843"/>
                </a:lnTo>
                <a:lnTo>
                  <a:pt x="39860" y="8829"/>
                </a:lnTo>
                <a:lnTo>
                  <a:pt x="71495" y="8829"/>
                </a:lnTo>
                <a:lnTo>
                  <a:pt x="75655" y="12038"/>
                </a:lnTo>
                <a:lnTo>
                  <a:pt x="78102" y="13981"/>
                </a:lnTo>
                <a:lnTo>
                  <a:pt x="79557" y="16920"/>
                </a:lnTo>
                <a:lnTo>
                  <a:pt x="79602" y="19031"/>
                </a:lnTo>
                <a:lnTo>
                  <a:pt x="79623" y="3127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004174" y="3780925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20082" y="40197"/>
                </a:moveTo>
                <a:lnTo>
                  <a:pt x="12263" y="38615"/>
                </a:lnTo>
                <a:lnTo>
                  <a:pt x="5879" y="34306"/>
                </a:lnTo>
                <a:lnTo>
                  <a:pt x="1575" y="27917"/>
                </a:lnTo>
                <a:lnTo>
                  <a:pt x="0" y="20094"/>
                </a:lnTo>
                <a:lnTo>
                  <a:pt x="1581" y="12273"/>
                </a:lnTo>
                <a:lnTo>
                  <a:pt x="5886" y="5887"/>
                </a:lnTo>
                <a:lnTo>
                  <a:pt x="12270" y="1581"/>
                </a:lnTo>
                <a:lnTo>
                  <a:pt x="20091" y="0"/>
                </a:lnTo>
                <a:lnTo>
                  <a:pt x="27910" y="1581"/>
                </a:lnTo>
                <a:lnTo>
                  <a:pt x="34295" y="5890"/>
                </a:lnTo>
                <a:lnTo>
                  <a:pt x="36293" y="8856"/>
                </a:lnTo>
                <a:lnTo>
                  <a:pt x="13876" y="8856"/>
                </a:lnTo>
                <a:lnTo>
                  <a:pt x="8842" y="13893"/>
                </a:lnTo>
                <a:lnTo>
                  <a:pt x="8851" y="26312"/>
                </a:lnTo>
                <a:lnTo>
                  <a:pt x="13885" y="31349"/>
                </a:lnTo>
                <a:lnTo>
                  <a:pt x="36286" y="31349"/>
                </a:lnTo>
                <a:lnTo>
                  <a:pt x="34287" y="34314"/>
                </a:lnTo>
                <a:lnTo>
                  <a:pt x="27902" y="38620"/>
                </a:lnTo>
                <a:lnTo>
                  <a:pt x="20082" y="40197"/>
                </a:lnTo>
                <a:close/>
              </a:path>
              <a:path w="40640" h="40639">
                <a:moveTo>
                  <a:pt x="36286" y="31349"/>
                </a:moveTo>
                <a:lnTo>
                  <a:pt x="13885" y="31349"/>
                </a:lnTo>
                <a:lnTo>
                  <a:pt x="26297" y="31340"/>
                </a:lnTo>
                <a:lnTo>
                  <a:pt x="31323" y="26312"/>
                </a:lnTo>
                <a:lnTo>
                  <a:pt x="31327" y="20094"/>
                </a:lnTo>
                <a:lnTo>
                  <a:pt x="31305" y="13893"/>
                </a:lnTo>
                <a:lnTo>
                  <a:pt x="26284" y="8865"/>
                </a:lnTo>
                <a:lnTo>
                  <a:pt x="13876" y="8856"/>
                </a:lnTo>
                <a:lnTo>
                  <a:pt x="36293" y="8856"/>
                </a:lnTo>
                <a:lnTo>
                  <a:pt x="38598" y="12279"/>
                </a:lnTo>
                <a:lnTo>
                  <a:pt x="40174" y="20102"/>
                </a:lnTo>
                <a:lnTo>
                  <a:pt x="38593" y="27926"/>
                </a:lnTo>
                <a:lnTo>
                  <a:pt x="36286" y="313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84742" y="3826650"/>
            <a:ext cx="80010" cy="40640"/>
          </a:xfrm>
          <a:custGeom>
            <a:avLst/>
            <a:gdLst/>
            <a:ahLst/>
            <a:cxnLst/>
            <a:rect l="l" t="t" r="r" b="b"/>
            <a:pathLst>
              <a:path w="80009" h="40639">
                <a:moveTo>
                  <a:pt x="79623" y="40130"/>
                </a:moveTo>
                <a:lnTo>
                  <a:pt x="0" y="40130"/>
                </a:lnTo>
                <a:lnTo>
                  <a:pt x="23" y="18961"/>
                </a:lnTo>
                <a:lnTo>
                  <a:pt x="34260" y="84"/>
                </a:lnTo>
                <a:lnTo>
                  <a:pt x="39816" y="0"/>
                </a:lnTo>
                <a:lnTo>
                  <a:pt x="45381" y="8"/>
                </a:lnTo>
                <a:lnTo>
                  <a:pt x="50915" y="845"/>
                </a:lnTo>
                <a:lnTo>
                  <a:pt x="56232" y="2478"/>
                </a:lnTo>
                <a:lnTo>
                  <a:pt x="63278" y="4337"/>
                </a:lnTo>
                <a:lnTo>
                  <a:pt x="69878" y="7590"/>
                </a:lnTo>
                <a:lnTo>
                  <a:pt x="71487" y="8829"/>
                </a:lnTo>
                <a:lnTo>
                  <a:pt x="39887" y="8829"/>
                </a:lnTo>
                <a:lnTo>
                  <a:pt x="35149" y="8909"/>
                </a:lnTo>
                <a:lnTo>
                  <a:pt x="8855" y="31278"/>
                </a:lnTo>
                <a:lnTo>
                  <a:pt x="79623" y="31278"/>
                </a:lnTo>
                <a:lnTo>
                  <a:pt x="79623" y="40130"/>
                </a:lnTo>
                <a:close/>
              </a:path>
              <a:path w="80009" h="40639">
                <a:moveTo>
                  <a:pt x="79623" y="31278"/>
                </a:moveTo>
                <a:lnTo>
                  <a:pt x="70785" y="31278"/>
                </a:lnTo>
                <a:lnTo>
                  <a:pt x="70762" y="19762"/>
                </a:lnTo>
                <a:lnTo>
                  <a:pt x="70741" y="19602"/>
                </a:lnTo>
                <a:lnTo>
                  <a:pt x="70520" y="19217"/>
                </a:lnTo>
                <a:lnTo>
                  <a:pt x="65371" y="15252"/>
                </a:lnTo>
                <a:lnTo>
                  <a:pt x="59863" y="12552"/>
                </a:lnTo>
                <a:lnTo>
                  <a:pt x="53989" y="11016"/>
                </a:lnTo>
                <a:lnTo>
                  <a:pt x="53648" y="10918"/>
                </a:lnTo>
                <a:lnTo>
                  <a:pt x="49189" y="9546"/>
                </a:lnTo>
                <a:lnTo>
                  <a:pt x="44553" y="8843"/>
                </a:lnTo>
                <a:lnTo>
                  <a:pt x="39887" y="8829"/>
                </a:lnTo>
                <a:lnTo>
                  <a:pt x="71487" y="8829"/>
                </a:lnTo>
                <a:lnTo>
                  <a:pt x="75651" y="12038"/>
                </a:lnTo>
                <a:lnTo>
                  <a:pt x="78104" y="13981"/>
                </a:lnTo>
                <a:lnTo>
                  <a:pt x="79557" y="16911"/>
                </a:lnTo>
                <a:lnTo>
                  <a:pt x="79600" y="18961"/>
                </a:lnTo>
                <a:lnTo>
                  <a:pt x="79623" y="3127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092645" y="3780925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20082" y="40197"/>
                </a:moveTo>
                <a:lnTo>
                  <a:pt x="12263" y="38615"/>
                </a:lnTo>
                <a:lnTo>
                  <a:pt x="5879" y="34306"/>
                </a:lnTo>
                <a:lnTo>
                  <a:pt x="1575" y="27917"/>
                </a:lnTo>
                <a:lnTo>
                  <a:pt x="0" y="20094"/>
                </a:lnTo>
                <a:lnTo>
                  <a:pt x="1581" y="12273"/>
                </a:lnTo>
                <a:lnTo>
                  <a:pt x="5886" y="5887"/>
                </a:lnTo>
                <a:lnTo>
                  <a:pt x="12270" y="1581"/>
                </a:lnTo>
                <a:lnTo>
                  <a:pt x="20091" y="0"/>
                </a:lnTo>
                <a:lnTo>
                  <a:pt x="27910" y="1581"/>
                </a:lnTo>
                <a:lnTo>
                  <a:pt x="34295" y="5890"/>
                </a:lnTo>
                <a:lnTo>
                  <a:pt x="36293" y="8856"/>
                </a:lnTo>
                <a:lnTo>
                  <a:pt x="13867" y="8860"/>
                </a:lnTo>
                <a:lnTo>
                  <a:pt x="8842" y="13888"/>
                </a:lnTo>
                <a:lnTo>
                  <a:pt x="8847" y="26312"/>
                </a:lnTo>
                <a:lnTo>
                  <a:pt x="13881" y="31349"/>
                </a:lnTo>
                <a:lnTo>
                  <a:pt x="36286" y="31349"/>
                </a:lnTo>
                <a:lnTo>
                  <a:pt x="34287" y="34314"/>
                </a:lnTo>
                <a:lnTo>
                  <a:pt x="27902" y="38620"/>
                </a:lnTo>
                <a:lnTo>
                  <a:pt x="20082" y="40197"/>
                </a:lnTo>
                <a:close/>
              </a:path>
              <a:path w="40640" h="40639">
                <a:moveTo>
                  <a:pt x="36286" y="31349"/>
                </a:moveTo>
                <a:lnTo>
                  <a:pt x="13881" y="31349"/>
                </a:lnTo>
                <a:lnTo>
                  <a:pt x="26293" y="31340"/>
                </a:lnTo>
                <a:lnTo>
                  <a:pt x="31318" y="26312"/>
                </a:lnTo>
                <a:lnTo>
                  <a:pt x="31314" y="13888"/>
                </a:lnTo>
                <a:lnTo>
                  <a:pt x="26289" y="8860"/>
                </a:lnTo>
                <a:lnTo>
                  <a:pt x="13872" y="8856"/>
                </a:lnTo>
                <a:lnTo>
                  <a:pt x="36295" y="8860"/>
                </a:lnTo>
                <a:lnTo>
                  <a:pt x="38598" y="12279"/>
                </a:lnTo>
                <a:lnTo>
                  <a:pt x="40174" y="20102"/>
                </a:lnTo>
                <a:lnTo>
                  <a:pt x="38593" y="27926"/>
                </a:lnTo>
                <a:lnTo>
                  <a:pt x="36286" y="313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073226" y="3826650"/>
            <a:ext cx="80010" cy="40640"/>
          </a:xfrm>
          <a:custGeom>
            <a:avLst/>
            <a:gdLst/>
            <a:ahLst/>
            <a:cxnLst/>
            <a:rect l="l" t="t" r="r" b="b"/>
            <a:pathLst>
              <a:path w="80009" h="40639">
                <a:moveTo>
                  <a:pt x="79623" y="40130"/>
                </a:moveTo>
                <a:lnTo>
                  <a:pt x="0" y="40130"/>
                </a:lnTo>
                <a:lnTo>
                  <a:pt x="20" y="19031"/>
                </a:lnTo>
                <a:lnTo>
                  <a:pt x="34255" y="84"/>
                </a:lnTo>
                <a:lnTo>
                  <a:pt x="39816" y="0"/>
                </a:lnTo>
                <a:lnTo>
                  <a:pt x="45381" y="8"/>
                </a:lnTo>
                <a:lnTo>
                  <a:pt x="50910" y="845"/>
                </a:lnTo>
                <a:lnTo>
                  <a:pt x="56227" y="2478"/>
                </a:lnTo>
                <a:lnTo>
                  <a:pt x="63274" y="4337"/>
                </a:lnTo>
                <a:lnTo>
                  <a:pt x="69878" y="7586"/>
                </a:lnTo>
                <a:lnTo>
                  <a:pt x="71491" y="8829"/>
                </a:lnTo>
                <a:lnTo>
                  <a:pt x="39887" y="8829"/>
                </a:lnTo>
                <a:lnTo>
                  <a:pt x="35149" y="8909"/>
                </a:lnTo>
                <a:lnTo>
                  <a:pt x="8855" y="31278"/>
                </a:lnTo>
                <a:lnTo>
                  <a:pt x="79623" y="31278"/>
                </a:lnTo>
                <a:lnTo>
                  <a:pt x="79623" y="40130"/>
                </a:lnTo>
                <a:close/>
              </a:path>
              <a:path w="80009" h="40639">
                <a:moveTo>
                  <a:pt x="79623" y="31278"/>
                </a:moveTo>
                <a:lnTo>
                  <a:pt x="70785" y="31278"/>
                </a:lnTo>
                <a:lnTo>
                  <a:pt x="70762" y="19762"/>
                </a:lnTo>
                <a:lnTo>
                  <a:pt x="70741" y="19602"/>
                </a:lnTo>
                <a:lnTo>
                  <a:pt x="70520" y="19217"/>
                </a:lnTo>
                <a:lnTo>
                  <a:pt x="65366" y="15256"/>
                </a:lnTo>
                <a:lnTo>
                  <a:pt x="59859" y="12552"/>
                </a:lnTo>
                <a:lnTo>
                  <a:pt x="53984" y="11016"/>
                </a:lnTo>
                <a:lnTo>
                  <a:pt x="53644" y="10918"/>
                </a:lnTo>
                <a:lnTo>
                  <a:pt x="49185" y="9546"/>
                </a:lnTo>
                <a:lnTo>
                  <a:pt x="44549" y="8843"/>
                </a:lnTo>
                <a:lnTo>
                  <a:pt x="39887" y="8829"/>
                </a:lnTo>
                <a:lnTo>
                  <a:pt x="71491" y="8829"/>
                </a:lnTo>
                <a:lnTo>
                  <a:pt x="75651" y="12038"/>
                </a:lnTo>
                <a:lnTo>
                  <a:pt x="78102" y="13977"/>
                </a:lnTo>
                <a:lnTo>
                  <a:pt x="79557" y="16916"/>
                </a:lnTo>
                <a:lnTo>
                  <a:pt x="79602" y="19031"/>
                </a:lnTo>
                <a:lnTo>
                  <a:pt x="79623" y="3127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52004" y="3539255"/>
            <a:ext cx="260985" cy="186055"/>
          </a:xfrm>
          <a:custGeom>
            <a:avLst/>
            <a:gdLst/>
            <a:ahLst/>
            <a:cxnLst/>
            <a:rect l="l" t="t" r="r" b="b"/>
            <a:pathLst>
              <a:path w="260984" h="186054">
                <a:moveTo>
                  <a:pt x="8847" y="37182"/>
                </a:moveTo>
                <a:lnTo>
                  <a:pt x="5971" y="36306"/>
                </a:lnTo>
                <a:lnTo>
                  <a:pt x="2999" y="35757"/>
                </a:lnTo>
                <a:lnTo>
                  <a:pt x="0" y="35554"/>
                </a:lnTo>
                <a:lnTo>
                  <a:pt x="0" y="7926"/>
                </a:lnTo>
                <a:lnTo>
                  <a:pt x="7922" y="0"/>
                </a:lnTo>
                <a:lnTo>
                  <a:pt x="253066" y="0"/>
                </a:lnTo>
                <a:lnTo>
                  <a:pt x="260989" y="7926"/>
                </a:lnTo>
                <a:lnTo>
                  <a:pt x="260989" y="8852"/>
                </a:lnTo>
                <a:lnTo>
                  <a:pt x="12806" y="8852"/>
                </a:lnTo>
                <a:lnTo>
                  <a:pt x="8847" y="12813"/>
                </a:lnTo>
                <a:lnTo>
                  <a:pt x="8847" y="37182"/>
                </a:lnTo>
                <a:close/>
              </a:path>
              <a:path w="260984" h="186054">
                <a:moveTo>
                  <a:pt x="253066" y="185892"/>
                </a:moveTo>
                <a:lnTo>
                  <a:pt x="88258" y="185892"/>
                </a:lnTo>
                <a:lnTo>
                  <a:pt x="93615" y="177040"/>
                </a:lnTo>
                <a:lnTo>
                  <a:pt x="248183" y="177040"/>
                </a:lnTo>
                <a:lnTo>
                  <a:pt x="252142" y="173079"/>
                </a:lnTo>
                <a:lnTo>
                  <a:pt x="252142" y="12813"/>
                </a:lnTo>
                <a:lnTo>
                  <a:pt x="248183" y="8852"/>
                </a:lnTo>
                <a:lnTo>
                  <a:pt x="260989" y="8852"/>
                </a:lnTo>
                <a:lnTo>
                  <a:pt x="260989" y="177965"/>
                </a:lnTo>
                <a:lnTo>
                  <a:pt x="253066" y="1858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82382" y="3605074"/>
            <a:ext cx="222250" cy="167005"/>
          </a:xfrm>
          <a:custGeom>
            <a:avLst/>
            <a:gdLst/>
            <a:ahLst/>
            <a:cxnLst/>
            <a:rect l="l" t="t" r="r" b="b"/>
            <a:pathLst>
              <a:path w="222250" h="167004">
                <a:moveTo>
                  <a:pt x="169639" y="59605"/>
                </a:moveTo>
                <a:lnTo>
                  <a:pt x="157239" y="59605"/>
                </a:lnTo>
                <a:lnTo>
                  <a:pt x="214042" y="1712"/>
                </a:lnTo>
                <a:lnTo>
                  <a:pt x="215740" y="26"/>
                </a:lnTo>
                <a:lnTo>
                  <a:pt x="218474" y="0"/>
                </a:lnTo>
                <a:lnTo>
                  <a:pt x="221977" y="3337"/>
                </a:lnTo>
                <a:lnTo>
                  <a:pt x="222044" y="6138"/>
                </a:lnTo>
                <a:lnTo>
                  <a:pt x="220358" y="7909"/>
                </a:lnTo>
                <a:lnTo>
                  <a:pt x="169639" y="59605"/>
                </a:lnTo>
                <a:close/>
              </a:path>
              <a:path w="222250" h="167004">
                <a:moveTo>
                  <a:pt x="15814" y="166913"/>
                </a:moveTo>
                <a:lnTo>
                  <a:pt x="15579" y="166913"/>
                </a:lnTo>
                <a:lnTo>
                  <a:pt x="15115" y="166860"/>
                </a:lnTo>
                <a:lnTo>
                  <a:pt x="13429" y="166595"/>
                </a:lnTo>
                <a:lnTo>
                  <a:pt x="13071" y="166524"/>
                </a:lnTo>
                <a:lnTo>
                  <a:pt x="4865" y="164594"/>
                </a:lnTo>
                <a:lnTo>
                  <a:pt x="0" y="156734"/>
                </a:lnTo>
                <a:lnTo>
                  <a:pt x="1844" y="148882"/>
                </a:lnTo>
                <a:lnTo>
                  <a:pt x="17287" y="64411"/>
                </a:lnTo>
                <a:lnTo>
                  <a:pt x="66720" y="44831"/>
                </a:lnTo>
                <a:lnTo>
                  <a:pt x="84649" y="45515"/>
                </a:lnTo>
                <a:lnTo>
                  <a:pt x="98660" y="48158"/>
                </a:lnTo>
                <a:lnTo>
                  <a:pt x="108902" y="53625"/>
                </a:lnTo>
                <a:lnTo>
                  <a:pt x="66720" y="53683"/>
                </a:lnTo>
                <a:lnTo>
                  <a:pt x="48366" y="54508"/>
                </a:lnTo>
                <a:lnTo>
                  <a:pt x="10501" y="150710"/>
                </a:lnTo>
                <a:lnTo>
                  <a:pt x="10072" y="152330"/>
                </a:lnTo>
                <a:lnTo>
                  <a:pt x="16477" y="158137"/>
                </a:lnTo>
                <a:lnTo>
                  <a:pt x="18525" y="158513"/>
                </a:lnTo>
                <a:lnTo>
                  <a:pt x="20034" y="160270"/>
                </a:lnTo>
                <a:lnTo>
                  <a:pt x="20175" y="164793"/>
                </a:lnTo>
                <a:lnTo>
                  <a:pt x="18255" y="166838"/>
                </a:lnTo>
                <a:lnTo>
                  <a:pt x="15814" y="166913"/>
                </a:lnTo>
                <a:close/>
              </a:path>
              <a:path w="222250" h="167004">
                <a:moveTo>
                  <a:pt x="123965" y="103152"/>
                </a:moveTo>
                <a:lnTo>
                  <a:pt x="120559" y="102741"/>
                </a:lnTo>
                <a:lnTo>
                  <a:pt x="119130" y="101568"/>
                </a:lnTo>
                <a:lnTo>
                  <a:pt x="107456" y="66301"/>
                </a:lnTo>
                <a:lnTo>
                  <a:pt x="103745" y="60886"/>
                </a:lnTo>
                <a:lnTo>
                  <a:pt x="96849" y="56931"/>
                </a:lnTo>
                <a:lnTo>
                  <a:pt x="85072" y="54507"/>
                </a:lnTo>
                <a:lnTo>
                  <a:pt x="66720" y="53683"/>
                </a:lnTo>
                <a:lnTo>
                  <a:pt x="108944" y="53683"/>
                </a:lnTo>
                <a:lnTo>
                  <a:pt x="115573" y="62814"/>
                </a:lnTo>
                <a:lnTo>
                  <a:pt x="115861" y="63495"/>
                </a:lnTo>
                <a:lnTo>
                  <a:pt x="124031" y="88228"/>
                </a:lnTo>
                <a:lnTo>
                  <a:pt x="134481" y="88228"/>
                </a:lnTo>
                <a:lnTo>
                  <a:pt x="125628" y="102356"/>
                </a:lnTo>
                <a:lnTo>
                  <a:pt x="123965" y="103152"/>
                </a:lnTo>
                <a:close/>
              </a:path>
              <a:path w="222250" h="167004">
                <a:moveTo>
                  <a:pt x="134481" y="88228"/>
                </a:moveTo>
                <a:lnTo>
                  <a:pt x="124031" y="88228"/>
                </a:lnTo>
                <a:lnTo>
                  <a:pt x="138027" y="65881"/>
                </a:lnTo>
                <a:lnTo>
                  <a:pt x="140367" y="62194"/>
                </a:lnTo>
                <a:lnTo>
                  <a:pt x="144110" y="59627"/>
                </a:lnTo>
                <a:lnTo>
                  <a:pt x="151360" y="58193"/>
                </a:lnTo>
                <a:lnTo>
                  <a:pt x="154430" y="58485"/>
                </a:lnTo>
                <a:lnTo>
                  <a:pt x="157239" y="59605"/>
                </a:lnTo>
                <a:lnTo>
                  <a:pt x="169639" y="59605"/>
                </a:lnTo>
                <a:lnTo>
                  <a:pt x="164259" y="65089"/>
                </a:lnTo>
                <a:lnTo>
                  <a:pt x="165124" y="66337"/>
                </a:lnTo>
                <a:lnTo>
                  <a:pt x="151944" y="66337"/>
                </a:lnTo>
                <a:lnTo>
                  <a:pt x="147600" y="67319"/>
                </a:lnTo>
                <a:lnTo>
                  <a:pt x="145525" y="70603"/>
                </a:lnTo>
                <a:lnTo>
                  <a:pt x="134481" y="88228"/>
                </a:lnTo>
                <a:close/>
              </a:path>
              <a:path w="222250" h="167004">
                <a:moveTo>
                  <a:pt x="140802" y="122312"/>
                </a:moveTo>
                <a:lnTo>
                  <a:pt x="126504" y="122312"/>
                </a:lnTo>
                <a:lnTo>
                  <a:pt x="131489" y="120940"/>
                </a:lnTo>
                <a:lnTo>
                  <a:pt x="157027" y="78752"/>
                </a:lnTo>
                <a:lnTo>
                  <a:pt x="159252" y="75512"/>
                </a:lnTo>
                <a:lnTo>
                  <a:pt x="158615" y="71103"/>
                </a:lnTo>
                <a:lnTo>
                  <a:pt x="155558" y="68634"/>
                </a:lnTo>
                <a:lnTo>
                  <a:pt x="151944" y="66337"/>
                </a:lnTo>
                <a:lnTo>
                  <a:pt x="165124" y="66337"/>
                </a:lnTo>
                <a:lnTo>
                  <a:pt x="168059" y="70572"/>
                </a:lnTo>
                <a:lnTo>
                  <a:pt x="168169" y="77809"/>
                </a:lnTo>
                <a:lnTo>
                  <a:pt x="164547" y="83412"/>
                </a:lnTo>
                <a:lnTo>
                  <a:pt x="141416" y="121635"/>
                </a:lnTo>
                <a:lnTo>
                  <a:pt x="140802" y="122312"/>
                </a:lnTo>
                <a:close/>
              </a:path>
              <a:path w="222250" h="167004">
                <a:moveTo>
                  <a:pt x="124706" y="129944"/>
                </a:moveTo>
                <a:lnTo>
                  <a:pt x="118329" y="127991"/>
                </a:lnTo>
                <a:lnTo>
                  <a:pt x="116171" y="126840"/>
                </a:lnTo>
                <a:lnTo>
                  <a:pt x="115352" y="124163"/>
                </a:lnTo>
                <a:lnTo>
                  <a:pt x="117653" y="119843"/>
                </a:lnTo>
                <a:lnTo>
                  <a:pt x="120329" y="119024"/>
                </a:lnTo>
                <a:lnTo>
                  <a:pt x="126504" y="122312"/>
                </a:lnTo>
                <a:lnTo>
                  <a:pt x="140802" y="122312"/>
                </a:lnTo>
                <a:lnTo>
                  <a:pt x="136935" y="126576"/>
                </a:lnTo>
                <a:lnTo>
                  <a:pt x="131137" y="129409"/>
                </a:lnTo>
                <a:lnTo>
                  <a:pt x="124706" y="1299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16616" y="3691599"/>
            <a:ext cx="66675" cy="193040"/>
          </a:xfrm>
          <a:custGeom>
            <a:avLst/>
            <a:gdLst/>
            <a:ahLst/>
            <a:cxnLst/>
            <a:rect l="l" t="t" r="r" b="b"/>
            <a:pathLst>
              <a:path w="66675" h="193039">
                <a:moveTo>
                  <a:pt x="66353" y="192885"/>
                </a:moveTo>
                <a:lnTo>
                  <a:pt x="0" y="192885"/>
                </a:lnTo>
                <a:lnTo>
                  <a:pt x="0" y="1982"/>
                </a:lnTo>
                <a:lnTo>
                  <a:pt x="1981" y="0"/>
                </a:lnTo>
                <a:lnTo>
                  <a:pt x="6865" y="0"/>
                </a:lnTo>
                <a:lnTo>
                  <a:pt x="8847" y="1982"/>
                </a:lnTo>
                <a:lnTo>
                  <a:pt x="8847" y="184033"/>
                </a:lnTo>
                <a:lnTo>
                  <a:pt x="66353" y="184033"/>
                </a:lnTo>
                <a:lnTo>
                  <a:pt x="66353" y="192885"/>
                </a:lnTo>
                <a:close/>
              </a:path>
              <a:path w="66675" h="193039">
                <a:moveTo>
                  <a:pt x="66353" y="184033"/>
                </a:moveTo>
                <a:lnTo>
                  <a:pt x="57506" y="184033"/>
                </a:lnTo>
                <a:lnTo>
                  <a:pt x="57506" y="1982"/>
                </a:lnTo>
                <a:lnTo>
                  <a:pt x="59487" y="0"/>
                </a:lnTo>
                <a:lnTo>
                  <a:pt x="64371" y="0"/>
                </a:lnTo>
                <a:lnTo>
                  <a:pt x="66353" y="1982"/>
                </a:lnTo>
                <a:lnTo>
                  <a:pt x="66353" y="184033"/>
                </a:lnTo>
                <a:close/>
              </a:path>
              <a:path w="66675" h="193039">
                <a:moveTo>
                  <a:pt x="37600" y="184033"/>
                </a:moveTo>
                <a:lnTo>
                  <a:pt x="28753" y="184033"/>
                </a:lnTo>
                <a:lnTo>
                  <a:pt x="28753" y="74038"/>
                </a:lnTo>
                <a:lnTo>
                  <a:pt x="37600" y="74038"/>
                </a:lnTo>
                <a:lnTo>
                  <a:pt x="37600" y="1840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22561" y="3587941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39">
                <a:moveTo>
                  <a:pt x="26541" y="53112"/>
                </a:moveTo>
                <a:lnTo>
                  <a:pt x="16215" y="51016"/>
                </a:lnTo>
                <a:lnTo>
                  <a:pt x="7783" y="45324"/>
                </a:lnTo>
                <a:lnTo>
                  <a:pt x="2094" y="36887"/>
                </a:lnTo>
                <a:lnTo>
                  <a:pt x="0" y="26556"/>
                </a:lnTo>
                <a:lnTo>
                  <a:pt x="2085" y="16218"/>
                </a:lnTo>
                <a:lnTo>
                  <a:pt x="7773" y="7777"/>
                </a:lnTo>
                <a:lnTo>
                  <a:pt x="16209" y="2086"/>
                </a:lnTo>
                <a:lnTo>
                  <a:pt x="26541" y="0"/>
                </a:lnTo>
                <a:lnTo>
                  <a:pt x="36872" y="2086"/>
                </a:lnTo>
                <a:lnTo>
                  <a:pt x="45309" y="7777"/>
                </a:lnTo>
                <a:lnTo>
                  <a:pt x="46033" y="8852"/>
                </a:lnTo>
                <a:lnTo>
                  <a:pt x="16769" y="8852"/>
                </a:lnTo>
                <a:lnTo>
                  <a:pt x="8847" y="16779"/>
                </a:lnTo>
                <a:lnTo>
                  <a:pt x="8847" y="36333"/>
                </a:lnTo>
                <a:lnTo>
                  <a:pt x="16769" y="44260"/>
                </a:lnTo>
                <a:lnTo>
                  <a:pt x="46033" y="44260"/>
                </a:lnTo>
                <a:lnTo>
                  <a:pt x="45309" y="45334"/>
                </a:lnTo>
                <a:lnTo>
                  <a:pt x="36872" y="51025"/>
                </a:lnTo>
                <a:lnTo>
                  <a:pt x="26541" y="53112"/>
                </a:lnTo>
                <a:close/>
              </a:path>
              <a:path w="53340" h="53339">
                <a:moveTo>
                  <a:pt x="46033" y="44260"/>
                </a:moveTo>
                <a:lnTo>
                  <a:pt x="36312" y="44260"/>
                </a:lnTo>
                <a:lnTo>
                  <a:pt x="44235" y="36333"/>
                </a:lnTo>
                <a:lnTo>
                  <a:pt x="44235" y="16779"/>
                </a:lnTo>
                <a:lnTo>
                  <a:pt x="36312" y="8852"/>
                </a:lnTo>
                <a:lnTo>
                  <a:pt x="46033" y="8852"/>
                </a:lnTo>
                <a:lnTo>
                  <a:pt x="50996" y="16218"/>
                </a:lnTo>
                <a:lnTo>
                  <a:pt x="53082" y="26556"/>
                </a:lnTo>
                <a:lnTo>
                  <a:pt x="50996" y="36893"/>
                </a:lnTo>
                <a:lnTo>
                  <a:pt x="46033" y="442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95144" y="2955693"/>
            <a:ext cx="156210" cy="372745"/>
          </a:xfrm>
          <a:custGeom>
            <a:avLst/>
            <a:gdLst/>
            <a:ahLst/>
            <a:cxnLst/>
            <a:rect l="l" t="t" r="r" b="b"/>
            <a:pathLst>
              <a:path w="156209" h="372745">
                <a:moveTo>
                  <a:pt x="113532" y="316338"/>
                </a:moveTo>
                <a:lnTo>
                  <a:pt x="66035" y="316338"/>
                </a:lnTo>
                <a:lnTo>
                  <a:pt x="72916" y="316299"/>
                </a:lnTo>
                <a:lnTo>
                  <a:pt x="72916" y="185038"/>
                </a:lnTo>
                <a:lnTo>
                  <a:pt x="34282" y="168239"/>
                </a:lnTo>
                <a:lnTo>
                  <a:pt x="9492" y="133262"/>
                </a:lnTo>
                <a:lnTo>
                  <a:pt x="8059" y="124985"/>
                </a:lnTo>
                <a:lnTo>
                  <a:pt x="8232" y="116670"/>
                </a:lnTo>
                <a:lnTo>
                  <a:pt x="19594" y="78776"/>
                </a:lnTo>
                <a:lnTo>
                  <a:pt x="52133" y="53293"/>
                </a:lnTo>
                <a:lnTo>
                  <a:pt x="72921" y="48362"/>
                </a:lnTo>
                <a:lnTo>
                  <a:pt x="72921" y="0"/>
                </a:lnTo>
                <a:lnTo>
                  <a:pt x="81582" y="0"/>
                </a:lnTo>
                <a:lnTo>
                  <a:pt x="81582" y="47777"/>
                </a:lnTo>
                <a:lnTo>
                  <a:pt x="87886" y="47777"/>
                </a:lnTo>
                <a:lnTo>
                  <a:pt x="124531" y="56331"/>
                </a:lnTo>
                <a:lnTo>
                  <a:pt x="83453" y="56331"/>
                </a:lnTo>
                <a:lnTo>
                  <a:pt x="82539" y="56417"/>
                </a:lnTo>
                <a:lnTo>
                  <a:pt x="81582" y="56443"/>
                </a:lnTo>
                <a:lnTo>
                  <a:pt x="81582" y="57106"/>
                </a:lnTo>
                <a:lnTo>
                  <a:pt x="72921" y="57106"/>
                </a:lnTo>
                <a:lnTo>
                  <a:pt x="34212" y="74708"/>
                </a:lnTo>
                <a:lnTo>
                  <a:pt x="16863" y="108879"/>
                </a:lnTo>
                <a:lnTo>
                  <a:pt x="16881" y="116700"/>
                </a:lnTo>
                <a:lnTo>
                  <a:pt x="16712" y="123902"/>
                </a:lnTo>
                <a:lnTo>
                  <a:pt x="39232" y="161067"/>
                </a:lnTo>
                <a:lnTo>
                  <a:pt x="44616" y="163992"/>
                </a:lnTo>
                <a:lnTo>
                  <a:pt x="50500" y="167203"/>
                </a:lnTo>
                <a:lnTo>
                  <a:pt x="56637" y="170011"/>
                </a:lnTo>
                <a:lnTo>
                  <a:pt x="66208" y="173608"/>
                </a:lnTo>
                <a:lnTo>
                  <a:pt x="69543" y="174799"/>
                </a:lnTo>
                <a:lnTo>
                  <a:pt x="72921" y="175943"/>
                </a:lnTo>
                <a:lnTo>
                  <a:pt x="81582" y="175943"/>
                </a:lnTo>
                <a:lnTo>
                  <a:pt x="81582" y="178703"/>
                </a:lnTo>
                <a:lnTo>
                  <a:pt x="82123" y="178872"/>
                </a:lnTo>
                <a:lnTo>
                  <a:pt x="82656" y="179059"/>
                </a:lnTo>
                <a:lnTo>
                  <a:pt x="90222" y="181334"/>
                </a:lnTo>
                <a:lnTo>
                  <a:pt x="97216" y="183665"/>
                </a:lnTo>
                <a:lnTo>
                  <a:pt x="108484" y="187799"/>
                </a:lnTo>
                <a:lnTo>
                  <a:pt x="81569" y="187799"/>
                </a:lnTo>
                <a:lnTo>
                  <a:pt x="81569" y="316000"/>
                </a:lnTo>
                <a:lnTo>
                  <a:pt x="114269" y="316000"/>
                </a:lnTo>
                <a:lnTo>
                  <a:pt x="113532" y="316338"/>
                </a:lnTo>
                <a:close/>
              </a:path>
              <a:path w="156209" h="372745">
                <a:moveTo>
                  <a:pt x="87886" y="47777"/>
                </a:moveTo>
                <a:lnTo>
                  <a:pt x="81582" y="47777"/>
                </a:lnTo>
                <a:lnTo>
                  <a:pt x="82539" y="47751"/>
                </a:lnTo>
                <a:lnTo>
                  <a:pt x="83457" y="47664"/>
                </a:lnTo>
                <a:lnTo>
                  <a:pt x="84427" y="47664"/>
                </a:lnTo>
                <a:lnTo>
                  <a:pt x="87886" y="47777"/>
                </a:lnTo>
                <a:close/>
              </a:path>
              <a:path w="156209" h="372745">
                <a:moveTo>
                  <a:pt x="143681" y="81246"/>
                </a:moveTo>
                <a:lnTo>
                  <a:pt x="109167" y="59568"/>
                </a:lnTo>
                <a:lnTo>
                  <a:pt x="84427" y="56331"/>
                </a:lnTo>
                <a:lnTo>
                  <a:pt x="124531" y="56331"/>
                </a:lnTo>
                <a:lnTo>
                  <a:pt x="128586" y="58363"/>
                </a:lnTo>
                <a:lnTo>
                  <a:pt x="136258" y="63248"/>
                </a:lnTo>
                <a:lnTo>
                  <a:pt x="143402" y="68901"/>
                </a:lnTo>
                <a:lnTo>
                  <a:pt x="149930" y="75249"/>
                </a:lnTo>
                <a:lnTo>
                  <a:pt x="143681" y="81246"/>
                </a:lnTo>
                <a:close/>
              </a:path>
              <a:path w="156209" h="372745">
                <a:moveTo>
                  <a:pt x="81582" y="175943"/>
                </a:moveTo>
                <a:lnTo>
                  <a:pt x="72921" y="175943"/>
                </a:lnTo>
                <a:lnTo>
                  <a:pt x="72921" y="57106"/>
                </a:lnTo>
                <a:lnTo>
                  <a:pt x="81582" y="57106"/>
                </a:lnTo>
                <a:lnTo>
                  <a:pt x="81582" y="175943"/>
                </a:lnTo>
                <a:close/>
              </a:path>
              <a:path w="156209" h="372745">
                <a:moveTo>
                  <a:pt x="114269" y="316000"/>
                </a:moveTo>
                <a:lnTo>
                  <a:pt x="81569" y="316000"/>
                </a:lnTo>
                <a:lnTo>
                  <a:pt x="89581" y="315480"/>
                </a:lnTo>
                <a:lnTo>
                  <a:pt x="97463" y="313707"/>
                </a:lnTo>
                <a:lnTo>
                  <a:pt x="132284" y="290902"/>
                </a:lnTo>
                <a:lnTo>
                  <a:pt x="146744" y="254054"/>
                </a:lnTo>
                <a:lnTo>
                  <a:pt x="147188" y="240377"/>
                </a:lnTo>
                <a:lnTo>
                  <a:pt x="145980" y="233579"/>
                </a:lnTo>
                <a:lnTo>
                  <a:pt x="113439" y="199325"/>
                </a:lnTo>
                <a:lnTo>
                  <a:pt x="81569" y="187799"/>
                </a:lnTo>
                <a:lnTo>
                  <a:pt x="108484" y="187799"/>
                </a:lnTo>
                <a:lnTo>
                  <a:pt x="144867" y="211627"/>
                </a:lnTo>
                <a:lnTo>
                  <a:pt x="155876" y="239207"/>
                </a:lnTo>
                <a:lnTo>
                  <a:pt x="155711" y="247211"/>
                </a:lnTo>
                <a:lnTo>
                  <a:pt x="143374" y="290381"/>
                </a:lnTo>
                <a:lnTo>
                  <a:pt x="115283" y="315535"/>
                </a:lnTo>
                <a:lnTo>
                  <a:pt x="114269" y="316000"/>
                </a:lnTo>
                <a:close/>
              </a:path>
              <a:path w="156209" h="372745">
                <a:moveTo>
                  <a:pt x="65355" y="325013"/>
                </a:moveTo>
                <a:lnTo>
                  <a:pt x="27288" y="313790"/>
                </a:lnTo>
                <a:lnTo>
                  <a:pt x="1654" y="291998"/>
                </a:lnTo>
                <a:lnTo>
                  <a:pt x="0" y="290274"/>
                </a:lnTo>
                <a:lnTo>
                  <a:pt x="6270" y="284307"/>
                </a:lnTo>
                <a:lnTo>
                  <a:pt x="6613" y="284662"/>
                </a:lnTo>
                <a:lnTo>
                  <a:pt x="7167" y="285221"/>
                </a:lnTo>
                <a:lnTo>
                  <a:pt x="41220" y="310804"/>
                </a:lnTo>
                <a:lnTo>
                  <a:pt x="66035" y="316338"/>
                </a:lnTo>
                <a:lnTo>
                  <a:pt x="113532" y="316338"/>
                </a:lnTo>
                <a:lnTo>
                  <a:pt x="108238" y="318764"/>
                </a:lnTo>
                <a:lnTo>
                  <a:pt x="101770" y="321033"/>
                </a:lnTo>
                <a:lnTo>
                  <a:pt x="95152" y="322777"/>
                </a:lnTo>
                <a:lnTo>
                  <a:pt x="88416" y="323989"/>
                </a:lnTo>
                <a:lnTo>
                  <a:pt x="81595" y="324662"/>
                </a:lnTo>
                <a:lnTo>
                  <a:pt x="81595" y="324974"/>
                </a:lnTo>
                <a:lnTo>
                  <a:pt x="72934" y="324974"/>
                </a:lnTo>
                <a:lnTo>
                  <a:pt x="65355" y="325013"/>
                </a:lnTo>
                <a:close/>
              </a:path>
              <a:path w="156209" h="372745">
                <a:moveTo>
                  <a:pt x="81595" y="372638"/>
                </a:moveTo>
                <a:lnTo>
                  <a:pt x="72934" y="372638"/>
                </a:lnTo>
                <a:lnTo>
                  <a:pt x="72934" y="324974"/>
                </a:lnTo>
                <a:lnTo>
                  <a:pt x="81595" y="324974"/>
                </a:lnTo>
                <a:lnTo>
                  <a:pt x="81595" y="3726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621144" y="1786254"/>
            <a:ext cx="8012430" cy="472440"/>
          </a:xfrm>
          <a:prstGeom prst="rect">
            <a:avLst/>
          </a:prstGeom>
          <a:ln w="6349">
            <a:solidFill>
              <a:srgbClr val="000000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1073150">
              <a:lnSpc>
                <a:spcPct val="100000"/>
              </a:lnSpc>
              <a:spcBef>
                <a:spcPts val="605"/>
              </a:spcBef>
            </a:pPr>
            <a:r>
              <a:rPr sz="1800" spc="-5" dirty="0">
                <a:latin typeface="Baskerville Old Face"/>
                <a:cs typeface="Baskerville Old Face"/>
              </a:rPr>
              <a:t>Simplify access </a:t>
            </a:r>
            <a:r>
              <a:rPr sz="1800" dirty="0">
                <a:latin typeface="Baskerville Old Face"/>
                <a:cs typeface="Baskerville Old Face"/>
              </a:rPr>
              <a:t>to </a:t>
            </a:r>
            <a:r>
              <a:rPr sz="1800" spc="-5" dirty="0">
                <a:latin typeface="Baskerville Old Face"/>
                <a:cs typeface="Baskerville Old Face"/>
              </a:rPr>
              <a:t>funds </a:t>
            </a:r>
            <a:r>
              <a:rPr sz="1800" dirty="0">
                <a:latin typeface="Baskerville Old Face"/>
                <a:cs typeface="Baskerville Old Face"/>
              </a:rPr>
              <a:t>for </a:t>
            </a:r>
            <a:r>
              <a:rPr sz="1800" spc="-5" dirty="0">
                <a:latin typeface="Baskerville Old Face"/>
                <a:cs typeface="Baskerville Old Face"/>
              </a:rPr>
              <a:t>rural and small</a:t>
            </a:r>
            <a:r>
              <a:rPr sz="1800" spc="20" dirty="0">
                <a:latin typeface="Baskerville Old Face"/>
                <a:cs typeface="Baskerville Old Face"/>
              </a:rPr>
              <a:t> </a:t>
            </a:r>
            <a:r>
              <a:rPr sz="1800" spc="-5" dirty="0">
                <a:latin typeface="Baskerville Old Face"/>
                <a:cs typeface="Baskerville Old Face"/>
              </a:rPr>
              <a:t>communities</a:t>
            </a:r>
            <a:endParaRPr sz="1800">
              <a:latin typeface="Baskerville Old Face"/>
              <a:cs typeface="Baskerville Old Face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84644" y="2350312"/>
            <a:ext cx="8012430" cy="472440"/>
          </a:xfrm>
          <a:prstGeom prst="rect">
            <a:avLst/>
          </a:prstGeom>
          <a:ln w="6350">
            <a:solidFill>
              <a:srgbClr val="000000"/>
            </a:solidFill>
          </a:ln>
        </p:spPr>
        <p:txBody>
          <a:bodyPr vert="horz" wrap="square" lIns="0" tIns="62865" rIns="0" bIns="0" rtlCol="0">
            <a:spAutoFit/>
          </a:bodyPr>
          <a:lstStyle/>
          <a:p>
            <a:pPr marL="1126490">
              <a:lnSpc>
                <a:spcPct val="100000"/>
              </a:lnSpc>
              <a:spcBef>
                <a:spcPts val="495"/>
              </a:spcBef>
            </a:pPr>
            <a:r>
              <a:rPr sz="1800" spc="-5" dirty="0">
                <a:latin typeface="Baskerville Old Face"/>
                <a:cs typeface="Baskerville Old Face"/>
              </a:rPr>
              <a:t>Include maintenance and operation</a:t>
            </a:r>
            <a:r>
              <a:rPr sz="1800" spc="5" dirty="0">
                <a:latin typeface="Baskerville Old Face"/>
                <a:cs typeface="Baskerville Old Face"/>
              </a:rPr>
              <a:t> </a:t>
            </a:r>
            <a:r>
              <a:rPr sz="1800" spc="-5" dirty="0">
                <a:latin typeface="Baskerville Old Face"/>
                <a:cs typeface="Baskerville Old Face"/>
              </a:rPr>
              <a:t>funding</a:t>
            </a:r>
            <a:endParaRPr sz="1800">
              <a:latin typeface="Baskerville Old Face"/>
              <a:cs typeface="Baskerville Old Face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09942" y="3481349"/>
            <a:ext cx="8012430" cy="472440"/>
          </a:xfrm>
          <a:prstGeom prst="rect">
            <a:avLst/>
          </a:prstGeom>
          <a:ln w="6350">
            <a:solidFill>
              <a:srgbClr val="000000"/>
            </a:solidFill>
          </a:ln>
        </p:spPr>
        <p:txBody>
          <a:bodyPr vert="horz" wrap="square" lIns="0" tIns="83185" rIns="0" bIns="0" rtlCol="0">
            <a:spAutoFit/>
          </a:bodyPr>
          <a:lstStyle/>
          <a:p>
            <a:pPr marL="1073150">
              <a:lnSpc>
                <a:spcPct val="100000"/>
              </a:lnSpc>
              <a:spcBef>
                <a:spcPts val="655"/>
              </a:spcBef>
            </a:pPr>
            <a:r>
              <a:rPr sz="1800" spc="-5" dirty="0">
                <a:latin typeface="Baskerville Old Face"/>
                <a:cs typeface="Baskerville Old Face"/>
              </a:rPr>
              <a:t>Promote public engagement, education and</a:t>
            </a:r>
            <a:r>
              <a:rPr sz="1800" spc="25" dirty="0">
                <a:latin typeface="Baskerville Old Face"/>
                <a:cs typeface="Baskerville Old Face"/>
              </a:rPr>
              <a:t> </a:t>
            </a:r>
            <a:r>
              <a:rPr sz="1800" spc="-5" dirty="0">
                <a:latin typeface="Baskerville Old Face"/>
                <a:cs typeface="Baskerville Old Face"/>
              </a:rPr>
              <a:t>outreach</a:t>
            </a:r>
            <a:endParaRPr sz="1800">
              <a:latin typeface="Baskerville Old Face"/>
              <a:cs typeface="Baskerville Old Face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09942" y="4047845"/>
            <a:ext cx="8012430" cy="472440"/>
          </a:xfrm>
          <a:prstGeom prst="rect">
            <a:avLst/>
          </a:prstGeom>
          <a:ln w="6350">
            <a:solidFill>
              <a:srgbClr val="000000"/>
            </a:solidFill>
          </a:ln>
        </p:spPr>
        <p:txBody>
          <a:bodyPr vert="horz" wrap="square" lIns="0" tIns="74930" rIns="0" bIns="0" rtlCol="0">
            <a:spAutoFit/>
          </a:bodyPr>
          <a:lstStyle/>
          <a:p>
            <a:pPr marL="1073150">
              <a:lnSpc>
                <a:spcPct val="100000"/>
              </a:lnSpc>
              <a:spcBef>
                <a:spcPts val="590"/>
              </a:spcBef>
            </a:pPr>
            <a:r>
              <a:rPr sz="1800" spc="-5" dirty="0">
                <a:latin typeface="Baskerville Old Face"/>
                <a:cs typeface="Baskerville Old Face"/>
              </a:rPr>
              <a:t>Leverage technology and </a:t>
            </a:r>
            <a:r>
              <a:rPr sz="1800" dirty="0">
                <a:latin typeface="Baskerville Old Face"/>
                <a:cs typeface="Baskerville Old Face"/>
              </a:rPr>
              <a:t>data </a:t>
            </a:r>
            <a:r>
              <a:rPr sz="1800" spc="-5" dirty="0">
                <a:latin typeface="Baskerville Old Face"/>
                <a:cs typeface="Baskerville Old Face"/>
              </a:rPr>
              <a:t>science </a:t>
            </a:r>
            <a:r>
              <a:rPr sz="1800" dirty="0">
                <a:latin typeface="Baskerville Old Face"/>
                <a:cs typeface="Baskerville Old Face"/>
              </a:rPr>
              <a:t>for </a:t>
            </a:r>
            <a:r>
              <a:rPr sz="1800" spc="-5" dirty="0">
                <a:latin typeface="Baskerville Old Face"/>
                <a:cs typeface="Baskerville Old Face"/>
              </a:rPr>
              <a:t>flood prediction and</a:t>
            </a:r>
            <a:r>
              <a:rPr sz="1800" spc="50" dirty="0">
                <a:latin typeface="Baskerville Old Face"/>
                <a:cs typeface="Baskerville Old Face"/>
              </a:rPr>
              <a:t> </a:t>
            </a:r>
            <a:r>
              <a:rPr sz="1800" spc="-5" dirty="0">
                <a:latin typeface="Baskerville Old Face"/>
                <a:cs typeface="Baskerville Old Face"/>
              </a:rPr>
              <a:t>management</a:t>
            </a:r>
            <a:endParaRPr sz="1800">
              <a:latin typeface="Baskerville Old Face"/>
              <a:cs typeface="Baskerville Old Face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374129" y="4556505"/>
            <a:ext cx="1493644" cy="390167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21144" y="1255966"/>
            <a:ext cx="8012430" cy="472440"/>
          </a:xfrm>
          <a:custGeom>
            <a:avLst/>
            <a:gdLst/>
            <a:ahLst/>
            <a:cxnLst/>
            <a:rect l="l" t="t" r="r" b="b"/>
            <a:pathLst>
              <a:path w="8012430" h="472439">
                <a:moveTo>
                  <a:pt x="0" y="0"/>
                </a:moveTo>
                <a:lnTo>
                  <a:pt x="8012442" y="0"/>
                </a:lnTo>
                <a:lnTo>
                  <a:pt x="8012442" y="472439"/>
                </a:lnTo>
                <a:lnTo>
                  <a:pt x="0" y="472439"/>
                </a:lnTo>
                <a:lnTo>
                  <a:pt x="0" y="0"/>
                </a:lnTo>
                <a:close/>
              </a:path>
            </a:pathLst>
          </a:custGeom>
          <a:ln w="63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1730112" y="1338262"/>
            <a:ext cx="474726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Baskerville Old Face"/>
                <a:cs typeface="Baskerville Old Face"/>
              </a:rPr>
              <a:t>Provide more consistent </a:t>
            </a:r>
            <a:r>
              <a:rPr sz="1800" dirty="0">
                <a:latin typeface="Baskerville Old Face"/>
                <a:cs typeface="Baskerville Old Face"/>
              </a:rPr>
              <a:t>State funds for </a:t>
            </a:r>
            <a:r>
              <a:rPr sz="1800" spc="-5" dirty="0">
                <a:latin typeface="Baskerville Old Face"/>
                <a:cs typeface="Baskerville Old Face"/>
              </a:rPr>
              <a:t>flood</a:t>
            </a:r>
            <a:r>
              <a:rPr sz="1800" spc="-30" dirty="0">
                <a:latin typeface="Baskerville Old Face"/>
                <a:cs typeface="Baskerville Old Face"/>
              </a:rPr>
              <a:t> </a:t>
            </a:r>
            <a:r>
              <a:rPr sz="1800" spc="-5" dirty="0">
                <a:latin typeface="Baskerville Old Face"/>
                <a:cs typeface="Baskerville Old Face"/>
              </a:rPr>
              <a:t>efforts</a:t>
            </a:r>
            <a:endParaRPr sz="1800">
              <a:latin typeface="Baskerville Old Face"/>
              <a:cs typeface="Baskerville Old Face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625839" y="1239759"/>
            <a:ext cx="975445" cy="481625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90225" y="1277370"/>
            <a:ext cx="420655" cy="420658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609942" y="2921266"/>
            <a:ext cx="8012430" cy="472440"/>
          </a:xfrm>
          <a:prstGeom prst="rect">
            <a:avLst/>
          </a:prstGeom>
          <a:ln w="6350">
            <a:solidFill>
              <a:srgbClr val="000000"/>
            </a:solidFill>
          </a:ln>
        </p:spPr>
        <p:txBody>
          <a:bodyPr vert="horz" wrap="square" lIns="0" tIns="83820" rIns="0" bIns="0" rtlCol="0">
            <a:spAutoFit/>
          </a:bodyPr>
          <a:lstStyle/>
          <a:p>
            <a:pPr marL="1079500">
              <a:lnSpc>
                <a:spcPct val="100000"/>
              </a:lnSpc>
              <a:spcBef>
                <a:spcPts val="660"/>
              </a:spcBef>
            </a:pPr>
            <a:r>
              <a:rPr sz="1800" spc="-5" dirty="0">
                <a:latin typeface="Baskerville Old Face"/>
                <a:cs typeface="Baskerville Old Face"/>
              </a:rPr>
              <a:t>Incentivize cross-jurisdictional cooperation and strategic</a:t>
            </a:r>
            <a:r>
              <a:rPr sz="1800" spc="85" dirty="0">
                <a:latin typeface="Baskerville Old Face"/>
                <a:cs typeface="Baskerville Old Face"/>
              </a:rPr>
              <a:t> </a:t>
            </a:r>
            <a:r>
              <a:rPr sz="1800" spc="-5" dirty="0">
                <a:latin typeface="Baskerville Old Face"/>
                <a:cs typeface="Baskerville Old Face"/>
              </a:rPr>
              <a:t>partnerships</a:t>
            </a:r>
            <a:endParaRPr sz="1800">
              <a:latin typeface="Baskerville Old Face"/>
              <a:cs typeface="Baskerville Old Face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7096" y="0"/>
            <a:ext cx="8491727" cy="159867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8655" y="0"/>
            <a:ext cx="8375650" cy="1514475"/>
          </a:xfrm>
          <a:custGeom>
            <a:avLst/>
            <a:gdLst/>
            <a:ahLst/>
            <a:cxnLst/>
            <a:rect l="l" t="t" r="r" b="b"/>
            <a:pathLst>
              <a:path w="8375650" h="1514475">
                <a:moveTo>
                  <a:pt x="0" y="0"/>
                </a:moveTo>
                <a:lnTo>
                  <a:pt x="8375586" y="0"/>
                </a:lnTo>
                <a:lnTo>
                  <a:pt x="8375586" y="1514106"/>
                </a:lnTo>
                <a:lnTo>
                  <a:pt x="0" y="1514106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5416" y="575913"/>
            <a:ext cx="5984875" cy="488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b="0" u="none" spc="-5" dirty="0">
                <a:latin typeface="Baskerville Old Face"/>
                <a:cs typeface="Baskerville Old Face"/>
              </a:rPr>
              <a:t>Your Thoughts and </a:t>
            </a:r>
            <a:r>
              <a:rPr sz="3000" b="0" u="none" dirty="0">
                <a:latin typeface="Baskerville Old Face"/>
                <a:cs typeface="Baskerville Old Face"/>
              </a:rPr>
              <a:t>Ideas –</a:t>
            </a:r>
            <a:r>
              <a:rPr sz="3000" b="0" u="none" spc="-10" dirty="0">
                <a:latin typeface="Baskerville Old Face"/>
                <a:cs typeface="Baskerville Old Face"/>
              </a:rPr>
              <a:t> </a:t>
            </a:r>
            <a:r>
              <a:rPr sz="3000" b="0" u="none" spc="-5" dirty="0">
                <a:latin typeface="Baskerville Old Face"/>
                <a:cs typeface="Baskerville Old Face"/>
              </a:rPr>
              <a:t>Brainstorm</a:t>
            </a:r>
            <a:endParaRPr sz="3000">
              <a:latin typeface="Baskerville Old Face"/>
              <a:cs typeface="Baskerville Old Fac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4129" y="569213"/>
            <a:ext cx="96520" cy="528320"/>
          </a:xfrm>
          <a:custGeom>
            <a:avLst/>
            <a:gdLst/>
            <a:ahLst/>
            <a:cxnLst/>
            <a:rect l="l" t="t" r="r" b="b"/>
            <a:pathLst>
              <a:path w="96520" h="528319">
                <a:moveTo>
                  <a:pt x="0" y="0"/>
                </a:moveTo>
                <a:lnTo>
                  <a:pt x="96011" y="0"/>
                </a:lnTo>
                <a:lnTo>
                  <a:pt x="96011" y="528065"/>
                </a:lnTo>
                <a:lnTo>
                  <a:pt x="0" y="528065"/>
                </a:lnTo>
                <a:lnTo>
                  <a:pt x="0" y="0"/>
                </a:lnTo>
                <a:close/>
              </a:path>
            </a:pathLst>
          </a:custGeom>
          <a:solidFill>
            <a:srgbClr val="619D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18655" y="4341307"/>
            <a:ext cx="1493646" cy="390178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95108" y="1547008"/>
            <a:ext cx="8046084" cy="2797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marR="5080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sz="1800" dirty="0">
                <a:latin typeface="Baskerville Old Face"/>
                <a:cs typeface="Baskerville Old Face"/>
              </a:rPr>
              <a:t>If your </a:t>
            </a:r>
            <a:r>
              <a:rPr sz="1800" spc="-5" dirty="0">
                <a:latin typeface="Baskerville Old Face"/>
                <a:cs typeface="Baskerville Old Face"/>
              </a:rPr>
              <a:t>organization received additional money from </a:t>
            </a:r>
            <a:r>
              <a:rPr sz="1800" dirty="0">
                <a:latin typeface="Baskerville Old Face"/>
                <a:cs typeface="Baskerville Old Face"/>
              </a:rPr>
              <a:t>a State </a:t>
            </a:r>
            <a:r>
              <a:rPr sz="1800" spc="-5" dirty="0">
                <a:latin typeface="Baskerville Old Face"/>
                <a:cs typeface="Baskerville Old Face"/>
              </a:rPr>
              <a:t>grant </a:t>
            </a:r>
            <a:r>
              <a:rPr sz="1800" dirty="0">
                <a:latin typeface="Baskerville Old Face"/>
                <a:cs typeface="Baskerville Old Face"/>
              </a:rPr>
              <a:t>to </a:t>
            </a:r>
            <a:r>
              <a:rPr sz="1800" spc="-5" dirty="0">
                <a:latin typeface="Baskerville Old Face"/>
                <a:cs typeface="Baskerville Old Face"/>
              </a:rPr>
              <a:t>cover costs </a:t>
            </a:r>
            <a:r>
              <a:rPr sz="1800" dirty="0">
                <a:latin typeface="Baskerville Old Face"/>
                <a:cs typeface="Baskerville Old Face"/>
              </a:rPr>
              <a:t>to  </a:t>
            </a:r>
            <a:r>
              <a:rPr sz="1800" spc="-5" dirty="0">
                <a:latin typeface="Baskerville Old Face"/>
                <a:cs typeface="Baskerville Old Face"/>
              </a:rPr>
              <a:t>plan, implement and maintain just one flood-related project, what project would </a:t>
            </a:r>
            <a:r>
              <a:rPr sz="1800" dirty="0">
                <a:latin typeface="Baskerville Old Face"/>
                <a:cs typeface="Baskerville Old Face"/>
              </a:rPr>
              <a:t>you  </a:t>
            </a:r>
            <a:r>
              <a:rPr sz="1800" spc="-5" dirty="0">
                <a:latin typeface="Baskerville Old Face"/>
                <a:cs typeface="Baskerville Old Face"/>
              </a:rPr>
              <a:t>choose? </a:t>
            </a:r>
            <a:r>
              <a:rPr sz="1800" dirty="0">
                <a:latin typeface="Baskerville Old Face"/>
                <a:cs typeface="Baskerville Old Face"/>
              </a:rPr>
              <a:t>Why? </a:t>
            </a:r>
            <a:r>
              <a:rPr sz="1800" spc="-5" dirty="0">
                <a:latin typeface="Baskerville Old Face"/>
                <a:cs typeface="Baskerville Old Face"/>
              </a:rPr>
              <a:t>How many </a:t>
            </a:r>
            <a:r>
              <a:rPr sz="1800" dirty="0">
                <a:latin typeface="Baskerville Old Face"/>
                <a:cs typeface="Baskerville Old Face"/>
              </a:rPr>
              <a:t>people here </a:t>
            </a:r>
            <a:r>
              <a:rPr sz="1800" spc="-5" dirty="0">
                <a:latin typeface="Baskerville Old Face"/>
                <a:cs typeface="Baskerville Old Face"/>
              </a:rPr>
              <a:t>would choose </a:t>
            </a:r>
            <a:r>
              <a:rPr sz="1800" dirty="0">
                <a:latin typeface="Baskerville Old Face"/>
                <a:cs typeface="Baskerville Old Face"/>
              </a:rPr>
              <a:t>a </a:t>
            </a:r>
            <a:r>
              <a:rPr sz="1800" spc="-5" dirty="0">
                <a:latin typeface="Baskerville Old Face"/>
                <a:cs typeface="Baskerville Old Face"/>
              </a:rPr>
              <a:t>similar</a:t>
            </a:r>
            <a:r>
              <a:rPr sz="1800" spc="-35" dirty="0">
                <a:latin typeface="Baskerville Old Face"/>
                <a:cs typeface="Baskerville Old Face"/>
              </a:rPr>
              <a:t> </a:t>
            </a:r>
            <a:r>
              <a:rPr sz="1800" spc="-5" dirty="0">
                <a:latin typeface="Baskerville Old Face"/>
                <a:cs typeface="Baskerville Old Face"/>
              </a:rPr>
              <a:t>project?</a:t>
            </a:r>
            <a:endParaRPr sz="1800">
              <a:latin typeface="Baskerville Old Face"/>
              <a:cs typeface="Baskerville Old Face"/>
            </a:endParaRPr>
          </a:p>
          <a:p>
            <a:pPr marL="469900" indent="-457200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800" dirty="0">
                <a:latin typeface="Baskerville Old Face"/>
                <a:cs typeface="Baskerville Old Face"/>
              </a:rPr>
              <a:t>Who </a:t>
            </a:r>
            <a:r>
              <a:rPr sz="1800" spc="-5" dirty="0">
                <a:latin typeface="Baskerville Old Face"/>
                <a:cs typeface="Baskerville Old Face"/>
              </a:rPr>
              <a:t>would pick something else?</a:t>
            </a:r>
            <a:r>
              <a:rPr sz="1800" spc="-35" dirty="0">
                <a:latin typeface="Baskerville Old Face"/>
                <a:cs typeface="Baskerville Old Face"/>
              </a:rPr>
              <a:t> </a:t>
            </a:r>
            <a:r>
              <a:rPr sz="1800" dirty="0">
                <a:latin typeface="Baskerville Old Face"/>
                <a:cs typeface="Baskerville Old Face"/>
              </a:rPr>
              <a:t>Why?</a:t>
            </a:r>
            <a:endParaRPr sz="1800">
              <a:latin typeface="Baskerville Old Face"/>
              <a:cs typeface="Baskerville Old Face"/>
            </a:endParaRPr>
          </a:p>
          <a:p>
            <a:pPr marL="469900" marR="52069" indent="-457200" algn="just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469900" algn="l"/>
              </a:tabLst>
            </a:pPr>
            <a:r>
              <a:rPr sz="1800" dirty="0">
                <a:latin typeface="Baskerville Old Face"/>
                <a:cs typeface="Baskerville Old Face"/>
              </a:rPr>
              <a:t>If your </a:t>
            </a:r>
            <a:r>
              <a:rPr sz="1800" spc="-5" dirty="0">
                <a:latin typeface="Baskerville Old Face"/>
                <a:cs typeface="Baskerville Old Face"/>
              </a:rPr>
              <a:t>organization were able </a:t>
            </a:r>
            <a:r>
              <a:rPr sz="1800" dirty="0">
                <a:latin typeface="Baskerville Old Face"/>
                <a:cs typeface="Baskerville Old Face"/>
              </a:rPr>
              <a:t>to </a:t>
            </a:r>
            <a:r>
              <a:rPr sz="1800" spc="-5" dirty="0">
                <a:latin typeface="Baskerville Old Face"/>
                <a:cs typeface="Baskerville Old Face"/>
              </a:rPr>
              <a:t>choose any single policy change </a:t>
            </a:r>
            <a:r>
              <a:rPr sz="1800" dirty="0">
                <a:latin typeface="Baskerville Old Face"/>
                <a:cs typeface="Baskerville Old Face"/>
              </a:rPr>
              <a:t>to be made by the  State, </a:t>
            </a:r>
            <a:r>
              <a:rPr sz="1800" spc="-5" dirty="0">
                <a:latin typeface="Baskerville Old Face"/>
                <a:cs typeface="Baskerville Old Face"/>
              </a:rPr>
              <a:t>what change would </a:t>
            </a:r>
            <a:r>
              <a:rPr sz="1800" dirty="0">
                <a:latin typeface="Baskerville Old Face"/>
                <a:cs typeface="Baskerville Old Face"/>
              </a:rPr>
              <a:t>that be? </a:t>
            </a:r>
            <a:r>
              <a:rPr sz="1800" spc="-5" dirty="0">
                <a:latin typeface="Baskerville Old Face"/>
                <a:cs typeface="Baskerville Old Face"/>
              </a:rPr>
              <a:t>Which agency would </a:t>
            </a:r>
            <a:r>
              <a:rPr sz="1800" dirty="0">
                <a:latin typeface="Baskerville Old Face"/>
                <a:cs typeface="Baskerville Old Face"/>
              </a:rPr>
              <a:t>you </a:t>
            </a:r>
            <a:r>
              <a:rPr sz="1800" spc="-5" dirty="0">
                <a:latin typeface="Baskerville Old Face"/>
                <a:cs typeface="Baskerville Old Face"/>
              </a:rPr>
              <a:t>like </a:t>
            </a:r>
            <a:r>
              <a:rPr sz="1800" dirty="0">
                <a:latin typeface="Baskerville Old Face"/>
                <a:cs typeface="Baskerville Old Face"/>
              </a:rPr>
              <a:t>to be </a:t>
            </a:r>
            <a:r>
              <a:rPr sz="1800" spc="-5" dirty="0">
                <a:latin typeface="Baskerville Old Face"/>
                <a:cs typeface="Baskerville Old Face"/>
              </a:rPr>
              <a:t>responsible?  </a:t>
            </a:r>
            <a:r>
              <a:rPr sz="1800" dirty="0">
                <a:latin typeface="Baskerville Old Face"/>
                <a:cs typeface="Baskerville Old Face"/>
              </a:rPr>
              <a:t>Why? </a:t>
            </a:r>
            <a:r>
              <a:rPr sz="1800" spc="-5" dirty="0">
                <a:latin typeface="Baskerville Old Face"/>
                <a:cs typeface="Baskerville Old Face"/>
              </a:rPr>
              <a:t>How many </a:t>
            </a:r>
            <a:r>
              <a:rPr sz="1800" dirty="0">
                <a:latin typeface="Baskerville Old Face"/>
                <a:cs typeface="Baskerville Old Face"/>
              </a:rPr>
              <a:t>people here</a:t>
            </a:r>
            <a:r>
              <a:rPr sz="1800" spc="-120" dirty="0">
                <a:latin typeface="Baskerville Old Face"/>
                <a:cs typeface="Baskerville Old Face"/>
              </a:rPr>
              <a:t> </a:t>
            </a:r>
            <a:r>
              <a:rPr sz="1800" spc="-5" dirty="0">
                <a:latin typeface="Baskerville Old Face"/>
                <a:cs typeface="Baskerville Old Face"/>
              </a:rPr>
              <a:t>agree?</a:t>
            </a:r>
            <a:endParaRPr sz="1800">
              <a:latin typeface="Baskerville Old Face"/>
              <a:cs typeface="Baskerville Old Face"/>
            </a:endParaRPr>
          </a:p>
          <a:p>
            <a:pPr marL="469900" indent="-457200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800" dirty="0">
                <a:latin typeface="Baskerville Old Face"/>
                <a:cs typeface="Baskerville Old Face"/>
              </a:rPr>
              <a:t>Who </a:t>
            </a:r>
            <a:r>
              <a:rPr sz="1800" spc="-5" dirty="0">
                <a:latin typeface="Baskerville Old Face"/>
                <a:cs typeface="Baskerville Old Face"/>
              </a:rPr>
              <a:t>would pick something else?</a:t>
            </a:r>
            <a:r>
              <a:rPr sz="1800" spc="-35" dirty="0">
                <a:latin typeface="Baskerville Old Face"/>
                <a:cs typeface="Baskerville Old Face"/>
              </a:rPr>
              <a:t> </a:t>
            </a:r>
            <a:r>
              <a:rPr sz="1800" dirty="0">
                <a:latin typeface="Baskerville Old Face"/>
                <a:cs typeface="Baskerville Old Face"/>
              </a:rPr>
              <a:t>Why?</a:t>
            </a:r>
            <a:endParaRPr sz="1800">
              <a:latin typeface="Baskerville Old Face"/>
              <a:cs typeface="Baskerville Old Face"/>
            </a:endParaRPr>
          </a:p>
          <a:p>
            <a:pPr marL="1515110">
              <a:lnSpc>
                <a:spcPct val="100000"/>
              </a:lnSpc>
              <a:spcBef>
                <a:spcPts val="600"/>
              </a:spcBef>
            </a:pPr>
            <a:r>
              <a:rPr sz="1800" dirty="0">
                <a:latin typeface="Baskerville Old Face"/>
                <a:cs typeface="Baskerville Old Face"/>
              </a:rPr>
              <a:t>Share </a:t>
            </a:r>
            <a:r>
              <a:rPr sz="1800" spc="-5" dirty="0">
                <a:latin typeface="Baskerville Old Face"/>
                <a:cs typeface="Baskerville Old Face"/>
              </a:rPr>
              <a:t>follow-up questions </a:t>
            </a:r>
            <a:r>
              <a:rPr sz="1800" dirty="0">
                <a:latin typeface="Baskerville Old Face"/>
                <a:cs typeface="Baskerville Old Face"/>
              </a:rPr>
              <a:t>or </a:t>
            </a:r>
            <a:r>
              <a:rPr sz="1800" spc="-5" dirty="0">
                <a:latin typeface="Baskerville Old Face"/>
                <a:cs typeface="Baskerville Old Face"/>
              </a:rPr>
              <a:t>ideas with</a:t>
            </a:r>
            <a:r>
              <a:rPr sz="1800" spc="5" dirty="0">
                <a:latin typeface="Baskerville Old Face"/>
                <a:cs typeface="Baskerville Old Face"/>
              </a:rPr>
              <a:t> </a:t>
            </a:r>
            <a:r>
              <a:rPr sz="1800" u="sng" spc="-5" dirty="0">
                <a:solidFill>
                  <a:srgbClr val="9353C3"/>
                </a:solidFill>
                <a:latin typeface="Baskerville Old Face"/>
                <a:cs typeface="Baskerville Old Face"/>
                <a:hlinkClick r:id="rId4"/>
              </a:rPr>
              <a:t>clgoldsmith@tamu.edu</a:t>
            </a:r>
            <a:endParaRPr sz="1800">
              <a:latin typeface="Baskerville Old Face"/>
              <a:cs typeface="Baskerville Old Face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1596" y="4525927"/>
            <a:ext cx="1493644" cy="390178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68073" y="423788"/>
            <a:ext cx="2921635" cy="727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0" b="1" u="none" spc="-90" dirty="0">
                <a:latin typeface="Calibri"/>
                <a:cs typeface="Calibri"/>
              </a:rPr>
              <a:t>TAMU</a:t>
            </a:r>
            <a:r>
              <a:rPr sz="4500" b="1" u="none" spc="-65" dirty="0">
                <a:latin typeface="Calibri"/>
                <a:cs typeface="Calibri"/>
              </a:rPr>
              <a:t> </a:t>
            </a:r>
            <a:r>
              <a:rPr sz="4500" b="1" u="none" spc="-15" dirty="0">
                <a:latin typeface="Calibri"/>
                <a:cs typeface="Calibri"/>
              </a:rPr>
              <a:t>ISTPP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66226" y="1165910"/>
            <a:ext cx="3526734" cy="3526574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29179" y="2880021"/>
            <a:ext cx="4005418" cy="3901777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52311" y="3037065"/>
            <a:ext cx="1765767" cy="601484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357275" y="858484"/>
            <a:ext cx="1442085" cy="566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b="1" spc="-5" dirty="0">
                <a:latin typeface="Century Gothic"/>
                <a:cs typeface="Century Gothic"/>
              </a:rPr>
              <a:t>Hydrological  </a:t>
            </a:r>
            <a:r>
              <a:rPr sz="1800" b="1" dirty="0">
                <a:latin typeface="Century Gothic"/>
                <a:cs typeface="Century Gothic"/>
              </a:rPr>
              <a:t>Modeling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57275" y="1681444"/>
            <a:ext cx="1882775" cy="138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dirty="0">
                <a:latin typeface="Century Gothic"/>
                <a:cs typeface="Century Gothic"/>
              </a:rPr>
              <a:t>- Circulation </a:t>
            </a:r>
            <a:r>
              <a:rPr sz="1800" spc="-5" dirty="0">
                <a:latin typeface="Century Gothic"/>
                <a:cs typeface="Century Gothic"/>
              </a:rPr>
              <a:t>of  </a:t>
            </a:r>
            <a:r>
              <a:rPr sz="1800" spc="-15" dirty="0">
                <a:latin typeface="Century Gothic"/>
                <a:cs typeface="Century Gothic"/>
              </a:rPr>
              <a:t>water </a:t>
            </a:r>
            <a:r>
              <a:rPr sz="1800" spc="-10" dirty="0">
                <a:latin typeface="Century Gothic"/>
                <a:cs typeface="Century Gothic"/>
              </a:rPr>
              <a:t>and </a:t>
            </a:r>
            <a:r>
              <a:rPr sz="1800" dirty="0">
                <a:latin typeface="Century Gothic"/>
                <a:cs typeface="Century Gothic"/>
              </a:rPr>
              <a:t>its  </a:t>
            </a:r>
            <a:r>
              <a:rPr sz="1800" spc="-5" dirty="0">
                <a:latin typeface="Century Gothic"/>
                <a:cs typeface="Century Gothic"/>
              </a:rPr>
              <a:t>constituents  through </a:t>
            </a:r>
            <a:r>
              <a:rPr sz="1800" spc="-10" dirty="0">
                <a:latin typeface="Century Gothic"/>
                <a:cs typeface="Century Gothic"/>
              </a:rPr>
              <a:t>the  </a:t>
            </a:r>
            <a:r>
              <a:rPr sz="1800" spc="-5" dirty="0">
                <a:latin typeface="Century Gothic"/>
                <a:cs typeface="Century Gothic"/>
              </a:rPr>
              <a:t>hydrologic</a:t>
            </a:r>
            <a:r>
              <a:rPr sz="1800" spc="-60" dirty="0">
                <a:latin typeface="Century Gothic"/>
                <a:cs typeface="Century Gothic"/>
              </a:rPr>
              <a:t> </a:t>
            </a:r>
            <a:r>
              <a:rPr sz="1800" spc="-5" dirty="0">
                <a:latin typeface="Century Gothic"/>
                <a:cs typeface="Century Gothic"/>
              </a:rPr>
              <a:t>cycle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84623" y="858484"/>
            <a:ext cx="1081405" cy="566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b="1" spc="-5" dirty="0">
                <a:latin typeface="Century Gothic"/>
                <a:cs typeface="Century Gothic"/>
              </a:rPr>
              <a:t>Hydraulic  </a:t>
            </a:r>
            <a:r>
              <a:rPr sz="1800" b="1" dirty="0">
                <a:latin typeface="Century Gothic"/>
                <a:cs typeface="Century Gothic"/>
              </a:rPr>
              <a:t>Modeling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84394" y="1681444"/>
            <a:ext cx="1997710" cy="1115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dirty="0">
                <a:latin typeface="Century Gothic"/>
                <a:cs typeface="Century Gothic"/>
              </a:rPr>
              <a:t>- </a:t>
            </a:r>
            <a:r>
              <a:rPr sz="1800" spc="-5" dirty="0">
                <a:latin typeface="Century Gothic"/>
                <a:cs typeface="Century Gothic"/>
              </a:rPr>
              <a:t>study of </a:t>
            </a:r>
            <a:r>
              <a:rPr sz="1800" spc="-10" dirty="0">
                <a:latin typeface="Century Gothic"/>
                <a:cs typeface="Century Gothic"/>
              </a:rPr>
              <a:t>the  </a:t>
            </a:r>
            <a:r>
              <a:rPr sz="1800" spc="-5" dirty="0">
                <a:latin typeface="Century Gothic"/>
                <a:cs typeface="Century Gothic"/>
              </a:rPr>
              <a:t>mechanical  </a:t>
            </a:r>
            <a:r>
              <a:rPr sz="1800" dirty="0">
                <a:latin typeface="Century Gothic"/>
                <a:cs typeface="Century Gothic"/>
              </a:rPr>
              <a:t>behavior </a:t>
            </a:r>
            <a:r>
              <a:rPr sz="1800" spc="-5" dirty="0">
                <a:latin typeface="Century Gothic"/>
                <a:cs typeface="Century Gothic"/>
              </a:rPr>
              <a:t>of</a:t>
            </a:r>
            <a:r>
              <a:rPr sz="1800" spc="-120" dirty="0">
                <a:latin typeface="Century Gothic"/>
                <a:cs typeface="Century Gothic"/>
              </a:rPr>
              <a:t> </a:t>
            </a:r>
            <a:r>
              <a:rPr sz="1800" spc="-15" dirty="0">
                <a:latin typeface="Century Gothic"/>
                <a:cs typeface="Century Gothic"/>
              </a:rPr>
              <a:t>water  </a:t>
            </a:r>
            <a:r>
              <a:rPr sz="1800" spc="10" dirty="0">
                <a:latin typeface="Century Gothic"/>
                <a:cs typeface="Century Gothic"/>
              </a:rPr>
              <a:t>in </a:t>
            </a:r>
            <a:r>
              <a:rPr sz="1800" spc="-5" dirty="0">
                <a:latin typeface="Century Gothic"/>
                <a:cs typeface="Century Gothic"/>
              </a:rPr>
              <a:t>physical</a:t>
            </a:r>
            <a:r>
              <a:rPr sz="1800" spc="-11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system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0483" y="3269792"/>
            <a:ext cx="5282640" cy="341349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22471" y="2894596"/>
            <a:ext cx="1986717" cy="842221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60974" y="5879363"/>
            <a:ext cx="2083485" cy="803922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2400" y="514229"/>
            <a:ext cx="2839300" cy="9671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78304" y="489038"/>
            <a:ext cx="2658421" cy="1126984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40764" y="2241422"/>
            <a:ext cx="4554220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0" dirty="0">
                <a:latin typeface="Century Gothic"/>
                <a:cs typeface="Century Gothic"/>
              </a:rPr>
              <a:t>World’s </a:t>
            </a:r>
            <a:r>
              <a:rPr sz="1800" spc="-5" dirty="0">
                <a:latin typeface="Century Gothic"/>
                <a:cs typeface="Century Gothic"/>
              </a:rPr>
              <a:t>most used Hydrological</a:t>
            </a:r>
            <a:r>
              <a:rPr sz="1800" spc="45" dirty="0">
                <a:latin typeface="Century Gothic"/>
                <a:cs typeface="Century Gothic"/>
              </a:rPr>
              <a:t> </a:t>
            </a:r>
            <a:r>
              <a:rPr sz="1800" spc="-5" dirty="0">
                <a:latin typeface="Century Gothic"/>
                <a:cs typeface="Century Gothic"/>
              </a:rPr>
              <a:t>model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40764" y="2790063"/>
            <a:ext cx="3590925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latin typeface="Century Gothic"/>
                <a:cs typeface="Century Gothic"/>
              </a:rPr>
              <a:t>Applications </a:t>
            </a:r>
            <a:r>
              <a:rPr sz="1800" spc="10" dirty="0">
                <a:latin typeface="Century Gothic"/>
                <a:cs typeface="Century Gothic"/>
              </a:rPr>
              <a:t>in </a:t>
            </a:r>
            <a:r>
              <a:rPr sz="1800" spc="-5" dirty="0">
                <a:latin typeface="Century Gothic"/>
                <a:cs typeface="Century Gothic"/>
              </a:rPr>
              <a:t>130+</a:t>
            </a:r>
            <a:r>
              <a:rPr sz="1800" spc="-120" dirty="0">
                <a:latin typeface="Century Gothic"/>
                <a:cs typeface="Century Gothic"/>
              </a:rPr>
              <a:t> </a:t>
            </a:r>
            <a:r>
              <a:rPr sz="1800" spc="-5" dirty="0">
                <a:latin typeface="Century Gothic"/>
                <a:cs typeface="Century Gothic"/>
              </a:rPr>
              <a:t>countries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0764" y="3338703"/>
            <a:ext cx="3007360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latin typeface="Century Gothic"/>
                <a:cs typeface="Century Gothic"/>
              </a:rPr>
              <a:t>&gt; </a:t>
            </a:r>
            <a:r>
              <a:rPr sz="1800" spc="-5" dirty="0">
                <a:latin typeface="Century Gothic"/>
                <a:cs typeface="Century Gothic"/>
              </a:rPr>
              <a:t>40 </a:t>
            </a:r>
            <a:r>
              <a:rPr sz="1800" spc="-10" dirty="0">
                <a:latin typeface="Century Gothic"/>
                <a:cs typeface="Century Gothic"/>
              </a:rPr>
              <a:t>years </a:t>
            </a:r>
            <a:r>
              <a:rPr sz="1800" spc="10" dirty="0">
                <a:latin typeface="Century Gothic"/>
                <a:cs typeface="Century Gothic"/>
              </a:rPr>
              <a:t>in</a:t>
            </a:r>
            <a:r>
              <a:rPr sz="1800" spc="-6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application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768737" y="5685345"/>
            <a:ext cx="2083485" cy="803922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23747" y="5681255"/>
            <a:ext cx="2205024" cy="919378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482685" y="4789855"/>
            <a:ext cx="2382850" cy="1782800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812915" y="2241422"/>
            <a:ext cx="3012440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Century Gothic"/>
                <a:cs typeface="Century Gothic"/>
              </a:rPr>
              <a:t>Industry-standard</a:t>
            </a:r>
            <a:r>
              <a:rPr sz="1800" spc="-50" dirty="0">
                <a:latin typeface="Century Gothic"/>
                <a:cs typeface="Century Gothic"/>
              </a:rPr>
              <a:t> </a:t>
            </a:r>
            <a:r>
              <a:rPr sz="1800" spc="-5" dirty="0">
                <a:latin typeface="Century Gothic"/>
                <a:cs typeface="Century Gothic"/>
              </a:rPr>
              <a:t>model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12915" y="2790063"/>
            <a:ext cx="4671695" cy="1115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0" dirty="0">
                <a:latin typeface="Century Gothic"/>
                <a:cs typeface="Century Gothic"/>
              </a:rPr>
              <a:t>Turns </a:t>
            </a:r>
            <a:r>
              <a:rPr sz="1800" dirty="0">
                <a:latin typeface="Century Gothic"/>
                <a:cs typeface="Century Gothic"/>
              </a:rPr>
              <a:t>river </a:t>
            </a:r>
            <a:r>
              <a:rPr sz="1800" spc="-10" dirty="0">
                <a:latin typeface="Century Gothic"/>
                <a:cs typeface="Century Gothic"/>
              </a:rPr>
              <a:t>flows </a:t>
            </a:r>
            <a:r>
              <a:rPr sz="1800" dirty="0">
                <a:latin typeface="Century Gothic"/>
                <a:cs typeface="Century Gothic"/>
              </a:rPr>
              <a:t>into </a:t>
            </a:r>
            <a:r>
              <a:rPr sz="1800" spc="-5" dirty="0">
                <a:latin typeface="Century Gothic"/>
                <a:cs typeface="Century Gothic"/>
              </a:rPr>
              <a:t>clear flood</a:t>
            </a:r>
            <a:r>
              <a:rPr sz="1800" spc="5" dirty="0">
                <a:latin typeface="Century Gothic"/>
                <a:cs typeface="Century Gothic"/>
              </a:rPr>
              <a:t> </a:t>
            </a:r>
            <a:r>
              <a:rPr sz="1800" spc="-5" dirty="0">
                <a:latin typeface="Century Gothic"/>
                <a:cs typeface="Century Gothic"/>
              </a:rPr>
              <a:t>outputs:</a:t>
            </a:r>
            <a:endParaRPr sz="1800">
              <a:latin typeface="Century Gothic"/>
              <a:cs typeface="Century Gothic"/>
            </a:endParaRPr>
          </a:p>
          <a:p>
            <a:pPr marL="756285" lvl="1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800" spc="-15" dirty="0">
                <a:latin typeface="Century Gothic"/>
                <a:cs typeface="Century Gothic"/>
              </a:rPr>
              <a:t>water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levels</a:t>
            </a:r>
            <a:endParaRPr sz="1800">
              <a:latin typeface="Century Gothic"/>
              <a:cs typeface="Century Gothic"/>
            </a:endParaRPr>
          </a:p>
          <a:p>
            <a:pPr marL="756285" lvl="1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800" spc="-5" dirty="0">
                <a:latin typeface="Century Gothic"/>
                <a:cs typeface="Century Gothic"/>
              </a:rPr>
              <a:t>flood</a:t>
            </a:r>
            <a:r>
              <a:rPr sz="1800" spc="-85" dirty="0">
                <a:latin typeface="Century Gothic"/>
                <a:cs typeface="Century Gothic"/>
              </a:rPr>
              <a:t> </a:t>
            </a:r>
            <a:r>
              <a:rPr sz="1800" spc="-5" dirty="0">
                <a:latin typeface="Century Gothic"/>
                <a:cs typeface="Century Gothic"/>
              </a:rPr>
              <a:t>depth</a:t>
            </a:r>
            <a:endParaRPr sz="1800">
              <a:latin typeface="Century Gothic"/>
              <a:cs typeface="Century Gothic"/>
            </a:endParaRPr>
          </a:p>
          <a:p>
            <a:pPr marL="756285" lvl="1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800" spc="-5" dirty="0">
                <a:latin typeface="Century Gothic"/>
                <a:cs typeface="Century Gothic"/>
              </a:rPr>
              <a:t>inundation</a:t>
            </a:r>
            <a:r>
              <a:rPr sz="1800" spc="-55" dirty="0">
                <a:latin typeface="Century Gothic"/>
                <a:cs typeface="Century Gothic"/>
              </a:rPr>
              <a:t> </a:t>
            </a:r>
            <a:r>
              <a:rPr sz="1800" spc="-5" dirty="0">
                <a:latin typeface="Century Gothic"/>
                <a:cs typeface="Century Gothic"/>
              </a:rPr>
              <a:t>maps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12915" y="4161663"/>
            <a:ext cx="2729230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Century Gothic"/>
                <a:cs typeface="Century Gothic"/>
              </a:rPr>
              <a:t>1D/2D flood</a:t>
            </a:r>
            <a:r>
              <a:rPr sz="1800" spc="-40" dirty="0">
                <a:latin typeface="Century Gothic"/>
                <a:cs typeface="Century Gothic"/>
              </a:rPr>
              <a:t> </a:t>
            </a:r>
            <a:r>
              <a:rPr sz="1800" spc="-5" dirty="0">
                <a:latin typeface="Century Gothic"/>
                <a:cs typeface="Century Gothic"/>
              </a:rPr>
              <a:t>mapping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541066" y="3938727"/>
            <a:ext cx="3084256" cy="1477327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0933" y="1345978"/>
            <a:ext cx="6416664" cy="46609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270077" y="938762"/>
            <a:ext cx="5142865" cy="2488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b="1" dirty="0">
                <a:latin typeface="Century Gothic"/>
                <a:cs typeface="Century Gothic"/>
              </a:rPr>
              <a:t>SWAT</a:t>
            </a:r>
            <a:r>
              <a:rPr sz="1800" b="1" spc="-10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(Hydrology)</a:t>
            </a:r>
            <a:endParaRPr sz="1800">
              <a:latin typeface="Century Gothic"/>
              <a:cs typeface="Century Gothic"/>
            </a:endParaRPr>
          </a:p>
          <a:p>
            <a:pPr marL="756285" lvl="1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800" spc="-10" dirty="0">
                <a:latin typeface="Century Gothic"/>
                <a:cs typeface="Century Gothic"/>
              </a:rPr>
              <a:t>HUC14 </a:t>
            </a:r>
            <a:r>
              <a:rPr sz="1800" spc="-5" dirty="0">
                <a:latin typeface="Century Gothic"/>
                <a:cs typeface="Century Gothic"/>
              </a:rPr>
              <a:t>scale </a:t>
            </a:r>
            <a:r>
              <a:rPr sz="1800" spc="-10" dirty="0">
                <a:latin typeface="Century Gothic"/>
                <a:cs typeface="Century Gothic"/>
              </a:rPr>
              <a:t>watersheds</a:t>
            </a:r>
            <a:endParaRPr sz="1800">
              <a:latin typeface="Century Gothic"/>
              <a:cs typeface="Century Gothic"/>
            </a:endParaRPr>
          </a:p>
          <a:p>
            <a:pPr marL="756285" lvl="1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800" spc="-5" dirty="0">
                <a:latin typeface="Century Gothic"/>
                <a:cs typeface="Century Gothic"/>
              </a:rPr>
              <a:t>~20 sq km </a:t>
            </a:r>
            <a:r>
              <a:rPr sz="1800" spc="-15" dirty="0">
                <a:latin typeface="Century Gothic"/>
                <a:cs typeface="Century Gothic"/>
              </a:rPr>
              <a:t>(~8 </a:t>
            </a:r>
            <a:r>
              <a:rPr sz="1800" spc="-5" dirty="0">
                <a:latin typeface="Century Gothic"/>
                <a:cs typeface="Century Gothic"/>
              </a:rPr>
              <a:t>sq </a:t>
            </a:r>
            <a:r>
              <a:rPr sz="1800" dirty="0">
                <a:latin typeface="Century Gothic"/>
                <a:cs typeface="Century Gothic"/>
              </a:rPr>
              <a:t>miles)</a:t>
            </a:r>
            <a:endParaRPr sz="1800">
              <a:latin typeface="Century Gothic"/>
              <a:cs typeface="Century Gothic"/>
            </a:endParaRPr>
          </a:p>
          <a:p>
            <a:pPr marL="756285" lvl="1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800" spc="-5" dirty="0">
                <a:latin typeface="Century Gothic"/>
                <a:cs typeface="Century Gothic"/>
              </a:rPr>
              <a:t>448 </a:t>
            </a:r>
            <a:r>
              <a:rPr sz="1800" spc="-10" dirty="0">
                <a:latin typeface="Century Gothic"/>
                <a:cs typeface="Century Gothic"/>
              </a:rPr>
              <a:t>HUC14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watersheds</a:t>
            </a:r>
            <a:endParaRPr sz="1800">
              <a:latin typeface="Century Gothic"/>
              <a:cs typeface="Century Gothic"/>
            </a:endParaRPr>
          </a:p>
          <a:p>
            <a:pPr lvl="1">
              <a:lnSpc>
                <a:spcPct val="100000"/>
              </a:lnSpc>
              <a:buFont typeface="Arial"/>
              <a:buChar char="•"/>
            </a:pPr>
            <a:endParaRPr sz="2200">
              <a:latin typeface="Times New Roman"/>
              <a:cs typeface="Times New Roman"/>
            </a:endParaRPr>
          </a:p>
          <a:p>
            <a:pPr marL="2118995" lvl="2" indent="-286385">
              <a:lnSpc>
                <a:spcPct val="100000"/>
              </a:lnSpc>
              <a:spcBef>
                <a:spcPts val="1805"/>
              </a:spcBef>
              <a:buFont typeface="Arial"/>
              <a:buChar char="•"/>
              <a:tabLst>
                <a:tab pos="2118995" algn="l"/>
                <a:tab pos="2119630" algn="l"/>
              </a:tabLst>
            </a:pPr>
            <a:r>
              <a:rPr sz="1800" b="1" spc="-5" dirty="0">
                <a:latin typeface="Century Gothic"/>
                <a:cs typeface="Century Gothic"/>
              </a:rPr>
              <a:t>HECRAS</a:t>
            </a:r>
            <a:r>
              <a:rPr sz="1800" b="1" spc="-8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(Flood/Inundation)</a:t>
            </a:r>
            <a:endParaRPr sz="1800">
              <a:latin typeface="Century Gothic"/>
              <a:cs typeface="Century Gothic"/>
            </a:endParaRPr>
          </a:p>
          <a:p>
            <a:pPr marL="2576195" lvl="3" indent="-286385">
              <a:lnSpc>
                <a:spcPct val="100000"/>
              </a:lnSpc>
              <a:buFont typeface="Arial"/>
              <a:buChar char="•"/>
              <a:tabLst>
                <a:tab pos="2576195" algn="l"/>
                <a:tab pos="2576830" algn="l"/>
              </a:tabLst>
            </a:pPr>
            <a:r>
              <a:rPr sz="1800" spc="-10" dirty="0">
                <a:latin typeface="Century Gothic"/>
                <a:cs typeface="Century Gothic"/>
              </a:rPr>
              <a:t>~6,000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spc="-5" dirty="0">
                <a:latin typeface="Century Gothic"/>
                <a:cs typeface="Century Gothic"/>
              </a:rPr>
              <a:t>culverts</a:t>
            </a:r>
            <a:endParaRPr sz="1800">
              <a:latin typeface="Century Gothic"/>
              <a:cs typeface="Century Gothic"/>
            </a:endParaRPr>
          </a:p>
          <a:p>
            <a:pPr marL="2576195" lvl="3" indent="-286385">
              <a:lnSpc>
                <a:spcPct val="100000"/>
              </a:lnSpc>
              <a:buFont typeface="Arial"/>
              <a:buChar char="•"/>
              <a:tabLst>
                <a:tab pos="2576195" algn="l"/>
                <a:tab pos="2576830" algn="l"/>
              </a:tabLst>
            </a:pPr>
            <a:r>
              <a:rPr sz="1800" spc="-5" dirty="0">
                <a:latin typeface="Century Gothic"/>
                <a:cs typeface="Century Gothic"/>
              </a:rPr>
              <a:t>1D </a:t>
            </a:r>
            <a:r>
              <a:rPr sz="1800" spc="-10" dirty="0">
                <a:latin typeface="Century Gothic"/>
                <a:cs typeface="Century Gothic"/>
              </a:rPr>
              <a:t>and </a:t>
            </a:r>
            <a:r>
              <a:rPr sz="1800" spc="-5" dirty="0">
                <a:latin typeface="Century Gothic"/>
                <a:cs typeface="Century Gothic"/>
              </a:rPr>
              <a:t>2D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spc="-5" dirty="0">
                <a:latin typeface="Century Gothic"/>
                <a:cs typeface="Century Gothic"/>
              </a:rPr>
              <a:t>modeling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804886" y="3691394"/>
            <a:ext cx="1218666" cy="2488689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82913" y="3676319"/>
            <a:ext cx="1666670" cy="25076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1519" y="1682495"/>
            <a:ext cx="853440" cy="853439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6031" y="4498848"/>
            <a:ext cx="1767839" cy="188976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2504" y="1538477"/>
            <a:ext cx="2026920" cy="0"/>
          </a:xfrm>
          <a:custGeom>
            <a:avLst/>
            <a:gdLst/>
            <a:ahLst/>
            <a:cxnLst/>
            <a:rect l="l" t="t" r="r" b="b"/>
            <a:pathLst>
              <a:path w="2026920">
                <a:moveTo>
                  <a:pt x="0" y="0"/>
                </a:moveTo>
                <a:lnTo>
                  <a:pt x="2026920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6888" y="2693670"/>
            <a:ext cx="2026920" cy="0"/>
          </a:xfrm>
          <a:custGeom>
            <a:avLst/>
            <a:gdLst/>
            <a:ahLst/>
            <a:cxnLst/>
            <a:rect l="l" t="t" r="r" b="b"/>
            <a:pathLst>
              <a:path w="2026920">
                <a:moveTo>
                  <a:pt x="0" y="0"/>
                </a:moveTo>
                <a:lnTo>
                  <a:pt x="2026920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8411" y="4242815"/>
            <a:ext cx="2028825" cy="0"/>
          </a:xfrm>
          <a:custGeom>
            <a:avLst/>
            <a:gdLst/>
            <a:ahLst/>
            <a:cxnLst/>
            <a:rect l="l" t="t" r="r" b="b"/>
            <a:pathLst>
              <a:path w="2028825">
                <a:moveTo>
                  <a:pt x="0" y="0"/>
                </a:moveTo>
                <a:lnTo>
                  <a:pt x="2028444" y="0"/>
                </a:lnTo>
              </a:path>
            </a:pathLst>
          </a:custGeom>
          <a:ln w="12192">
            <a:solidFill>
              <a:srgbClr val="1C1C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67728" y="331139"/>
            <a:ext cx="1692910" cy="947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38760">
              <a:lnSpc>
                <a:spcPct val="101000"/>
              </a:lnSpc>
            </a:pPr>
            <a:r>
              <a:rPr sz="1500" b="1" spc="30" dirty="0">
                <a:latin typeface="Arial"/>
                <a:cs typeface="Arial"/>
              </a:rPr>
              <a:t>Leon </a:t>
            </a:r>
            <a:r>
              <a:rPr sz="1500" b="1" spc="25" dirty="0">
                <a:latin typeface="Arial"/>
                <a:cs typeface="Arial"/>
              </a:rPr>
              <a:t>River </a:t>
            </a:r>
            <a:r>
              <a:rPr sz="1550" spc="100" dirty="0">
                <a:latin typeface="Arial"/>
                <a:cs typeface="Arial"/>
              </a:rPr>
              <a:t>&amp;  </a:t>
            </a:r>
            <a:r>
              <a:rPr sz="1500" b="1" spc="35" dirty="0">
                <a:latin typeface="Arial"/>
                <a:cs typeface="Arial"/>
              </a:rPr>
              <a:t>Cowhouse </a:t>
            </a:r>
            <a:r>
              <a:rPr sz="1500" b="1" spc="30" dirty="0">
                <a:latin typeface="Arial"/>
                <a:cs typeface="Arial"/>
              </a:rPr>
              <a:t>Creek  </a:t>
            </a:r>
            <a:r>
              <a:rPr sz="1500" b="1" spc="15" dirty="0">
                <a:latin typeface="Arial"/>
                <a:cs typeface="Arial"/>
              </a:rPr>
              <a:t>Water</a:t>
            </a:r>
            <a:r>
              <a:rPr sz="1500" b="1" spc="45" dirty="0">
                <a:latin typeface="Arial"/>
                <a:cs typeface="Arial"/>
              </a:rPr>
              <a:t> </a:t>
            </a:r>
            <a:r>
              <a:rPr sz="1500" b="1" spc="30" dirty="0">
                <a:latin typeface="Arial"/>
                <a:cs typeface="Arial"/>
              </a:rPr>
              <a:t>Crossings</a:t>
            </a:r>
            <a:endParaRPr sz="1500">
              <a:latin typeface="Arial"/>
              <a:cs typeface="Arial"/>
            </a:endParaRPr>
          </a:p>
          <a:p>
            <a:pPr marL="552450">
              <a:lnSpc>
                <a:spcPct val="100000"/>
              </a:lnSpc>
              <a:spcBef>
                <a:spcPts val="25"/>
              </a:spcBef>
            </a:pPr>
            <a:r>
              <a:rPr sz="1500" b="1" spc="25" dirty="0">
                <a:latin typeface="Arial"/>
                <a:cs typeface="Arial"/>
              </a:rPr>
              <a:t>Culvert</a:t>
            </a:r>
            <a:endParaRPr sz="15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93775" y="4354576"/>
            <a:ext cx="740410" cy="135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35" dirty="0">
                <a:solidFill>
                  <a:srgbClr val="0F0F0F"/>
                </a:solidFill>
                <a:latin typeface="Arial"/>
                <a:cs typeface="Arial"/>
              </a:rPr>
              <a:t>Overview</a:t>
            </a:r>
            <a:r>
              <a:rPr sz="800" spc="-25" dirty="0">
                <a:solidFill>
                  <a:srgbClr val="0F0F0F"/>
                </a:solidFill>
                <a:latin typeface="Arial"/>
                <a:cs typeface="Arial"/>
              </a:rPr>
              <a:t> </a:t>
            </a:r>
            <a:r>
              <a:rPr sz="800" spc="50" dirty="0">
                <a:solidFill>
                  <a:srgbClr val="0F0F0F"/>
                </a:solidFill>
                <a:latin typeface="Arial"/>
                <a:cs typeface="Arial"/>
              </a:rPr>
              <a:t>Map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11326" y="6310121"/>
            <a:ext cx="328295" cy="82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70" dirty="0">
                <a:solidFill>
                  <a:srgbClr val="AFAFAC"/>
                </a:solidFill>
                <a:latin typeface="Arial"/>
                <a:cs typeface="Arial"/>
              </a:rPr>
              <a:t>\ </a:t>
            </a:r>
            <a:r>
              <a:rPr sz="450" spc="-65" dirty="0">
                <a:solidFill>
                  <a:srgbClr val="AFAFAC"/>
                </a:solidFill>
                <a:latin typeface="Arial"/>
                <a:cs typeface="Arial"/>
              </a:rPr>
              <a:t> </a:t>
            </a:r>
            <a:r>
              <a:rPr sz="450" b="1" spc="75" dirty="0">
                <a:solidFill>
                  <a:srgbClr val="2A2A26"/>
                </a:solidFill>
                <a:latin typeface="Arial"/>
                <a:cs typeface="Arial"/>
              </a:rPr>
              <a:t>I\Annt</a:t>
            </a:r>
            <a:endParaRPr sz="4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9998" y="6248908"/>
            <a:ext cx="767080" cy="492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900" b="1" spc="295" dirty="0">
                <a:solidFill>
                  <a:srgbClr val="5D6469"/>
                </a:solidFill>
                <a:latin typeface="Courier New"/>
                <a:cs typeface="Courier New"/>
              </a:rPr>
              <a:t>N</a:t>
            </a:r>
            <a:r>
              <a:rPr sz="2900" b="1" spc="155" dirty="0">
                <a:solidFill>
                  <a:srgbClr val="5D6469"/>
                </a:solidFill>
                <a:latin typeface="Courier New"/>
                <a:cs typeface="Courier New"/>
              </a:rPr>
              <a:t>RS</a:t>
            </a:r>
            <a:endParaRPr sz="2900">
              <a:latin typeface="Courier New"/>
              <a:cs typeface="Courier Ne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25577" y="6650735"/>
            <a:ext cx="1057910" cy="105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b="1" spc="-25" dirty="0">
                <a:solidFill>
                  <a:srgbClr val="7C8285"/>
                </a:solidFill>
                <a:latin typeface="Arial"/>
                <a:cs typeface="Arial"/>
              </a:rPr>
              <a:t>Natural  </a:t>
            </a:r>
            <a:r>
              <a:rPr sz="600" b="1" spc="-45" dirty="0">
                <a:solidFill>
                  <a:srgbClr val="7C8285"/>
                </a:solidFill>
                <a:latin typeface="Arial"/>
                <a:cs typeface="Arial"/>
              </a:rPr>
              <a:t>Resources</a:t>
            </a:r>
            <a:r>
              <a:rPr sz="600" b="1" spc="-20" dirty="0">
                <a:solidFill>
                  <a:srgbClr val="7C8285"/>
                </a:solidFill>
                <a:latin typeface="Arial"/>
                <a:cs typeface="Arial"/>
              </a:rPr>
              <a:t> </a:t>
            </a:r>
            <a:r>
              <a:rPr sz="600" b="1" spc="-50" dirty="0">
                <a:solidFill>
                  <a:srgbClr val="7C8285"/>
                </a:solidFill>
                <a:latin typeface="Arial"/>
                <a:cs typeface="Arial"/>
              </a:rPr>
              <a:t>Solutions</a:t>
            </a:r>
            <a:r>
              <a:rPr sz="600" b="1" spc="-50" dirty="0">
                <a:solidFill>
                  <a:srgbClr val="999C9E"/>
                </a:solidFill>
                <a:latin typeface="Arial"/>
                <a:cs typeface="Arial"/>
              </a:rPr>
              <a:t>.Le</a:t>
            </a:r>
            <a:endParaRPr sz="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011286" y="5583428"/>
            <a:ext cx="9271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125" dirty="0">
                <a:solidFill>
                  <a:srgbClr val="0F0F0F"/>
                </a:solidFill>
                <a:latin typeface="Arial"/>
                <a:cs typeface="Arial"/>
              </a:rPr>
              <a:t>on</a:t>
            </a:r>
            <a:endParaRPr sz="700">
              <a:latin typeface="Arial"/>
              <a:cs typeface="Arial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E067B160-6051-26E0-C152-6094A43D5A9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400" y="331139"/>
            <a:ext cx="8199270" cy="583819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03C1F28-AEB7-30DF-52B8-BC2348DE4C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299" y="2754884"/>
            <a:ext cx="1966550" cy="116205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</TotalTime>
  <Words>2080</Words>
  <Application>Microsoft Office PowerPoint</Application>
  <PresentationFormat>Widescreen</PresentationFormat>
  <Paragraphs>488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3" baseType="lpstr">
      <vt:lpstr>Arial</vt:lpstr>
      <vt:lpstr>Baskerville Old Face</vt:lpstr>
      <vt:lpstr>Calibri</vt:lpstr>
      <vt:lpstr>Calibri Light</vt:lpstr>
      <vt:lpstr>Century Gothic</vt:lpstr>
      <vt:lpstr>Courier New</vt:lpstr>
      <vt:lpstr>Lucida Sans</vt:lpstr>
      <vt:lpstr>Times New Roman</vt:lpstr>
      <vt:lpstr>Trebuchet MS</vt:lpstr>
      <vt:lpstr>Office Theme</vt:lpstr>
      <vt:lpstr>A multipurpose toolset for reducing flood risk and  understanding future water supplies in the Leon River and Cowhouse Creek Watersheds</vt:lpstr>
      <vt:lpstr>The Texas General Land Office provided  guidance, oversight, and funding for this study.</vt:lpstr>
      <vt:lpstr>Program goals</vt:lpstr>
      <vt:lpstr>PowerPoint Presentation</vt:lpstr>
      <vt:lpstr>  Program Modeling Products </vt:lpstr>
      <vt:lpstr>PowerPoint Presentation</vt:lpstr>
      <vt:lpstr>PowerPoint Presentation</vt:lpstr>
      <vt:lpstr>PowerPoint Presentation</vt:lpstr>
      <vt:lpstr>PowerPoint Presentation</vt:lpstr>
      <vt:lpstr>Weather information (Hourly)</vt:lpstr>
      <vt:lpstr>HECRAS (Flood/Inundation)</vt:lpstr>
      <vt:lpstr>Satellite 60 m and 90 m</vt:lpstr>
      <vt:lpstr>PowerPoint Presentation</vt:lpstr>
      <vt:lpstr>PowerPoint Presentation</vt:lpstr>
      <vt:lpstr>Reducing &amp; Understanding Flood Risk &amp;  Understanding Future Water Supplies in Leon  River and Cow Creek Watersheds</vt:lpstr>
      <vt:lpstr>  Project Objectives: GW-SW linked simulation </vt:lpstr>
      <vt:lpstr>  Groundwater Modeling: GMA 8 Trinity GAM </vt:lpstr>
      <vt:lpstr>  Groundwater Modeling: Key Components </vt:lpstr>
      <vt:lpstr>  Pumping Split in Parts of AOI </vt:lpstr>
      <vt:lpstr>  Coryell Pumping (2020) </vt:lpstr>
      <vt:lpstr>  Pumping Coverage (1980-2020) </vt:lpstr>
      <vt:lpstr>  Water Levels: Layer 1 (Younger Formations) </vt:lpstr>
      <vt:lpstr>  Drawdown/Recovery: Layer 1 (Younger) [1980-2020] </vt:lpstr>
      <vt:lpstr>Drawdown/Recovery: Layer 2 (Woodbine) [1980-2020]</vt:lpstr>
      <vt:lpstr>  Water Levels: Layer 3 (Washita/Fredericksburg) </vt:lpstr>
      <vt:lpstr>  Drawdown/Recovery: Layer 3 (1980-2020) </vt:lpstr>
      <vt:lpstr>  Drawdown/Recovery: Layer 4 (Paluxy) [1980-2020] </vt:lpstr>
      <vt:lpstr>  Water Levels: Layer 5 (Glen Rose) </vt:lpstr>
      <vt:lpstr>Drawdown/Recovery: Layer 5 (Glen Rose) [1980-2020]</vt:lpstr>
      <vt:lpstr>  Water Levels: Layer 6 (Hensall) </vt:lpstr>
      <vt:lpstr>  Drawdown/Recovery: Layer 6 (Hensall) [1980-2020] </vt:lpstr>
      <vt:lpstr>  Water Levels: Layer 7 (Pearsall) </vt:lpstr>
      <vt:lpstr>  Drawdown/Recovery: Layer 7(Pearsall) [1980-2020] </vt:lpstr>
      <vt:lpstr>  Water Levels: Layer 8 (Hosston) </vt:lpstr>
      <vt:lpstr>  Drawdown/Recovery: Layer 8 (Hosston) [1980-2020] </vt:lpstr>
      <vt:lpstr>  Future Direction </vt:lpstr>
      <vt:lpstr>  Optional: Explore Transmissivity Values in AOI </vt:lpstr>
      <vt:lpstr>  Contact Information </vt:lpstr>
      <vt:lpstr>PowerPoint Presentation</vt:lpstr>
      <vt:lpstr>Flood Mitigation Program</vt:lpstr>
      <vt:lpstr>Flood Mitigation Plan</vt:lpstr>
      <vt:lpstr>Low-Cost Stream Sensors</vt:lpstr>
      <vt:lpstr>Stream Guage Field Pictures</vt:lpstr>
      <vt:lpstr>Data Delivery - Current</vt:lpstr>
      <vt:lpstr>Data Delivery - Upcoming</vt:lpstr>
      <vt:lpstr>PowerPoint Presentation</vt:lpstr>
      <vt:lpstr>Reducing Flood Risk and  Damage in Central Texas</vt:lpstr>
      <vt:lpstr>Stakeholder Interviews</vt:lpstr>
      <vt:lpstr>What We Heard About State and Local</vt:lpstr>
      <vt:lpstr>What We Heard About Federal Agencies</vt:lpstr>
      <vt:lpstr>Recommended State Actions</vt:lpstr>
      <vt:lpstr>Your Thoughts and Ideas – Brainstorm</vt:lpstr>
      <vt:lpstr>TAMU ISTPP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June Wolfe</dc:creator>
  <cp:lastModifiedBy>David Jones</cp:lastModifiedBy>
  <cp:revision>2</cp:revision>
  <dcterms:created xsi:type="dcterms:W3CDTF">2026-06-10T09:32:56Z</dcterms:created>
  <dcterms:modified xsi:type="dcterms:W3CDTF">2026-06-10T14:50:29Z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2026-05-28T00:00:00Z</vt:filetime>
  </property>
  <property fmtid="{D5CDD505-2E9C-101B-9397-08002B2CF9AE}" pid="3" name="Creator">
    <vt:lpwstr>Acrobat PDFMaker 26 for PowerPoint</vt:lpwstr>
  </property>
  <property fmtid="{D5CDD505-2E9C-101B-9397-08002B2CF9AE}" pid="4" name="LastSaved">
    <vt:filetime>2026-06-10T00:00:00Z</vt:filetime>
  </property>
</Properties>
</file>